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4.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3" r:id="rId5"/>
    <p:sldMasterId id="2147483665" r:id="rId6"/>
    <p:sldMasterId id="2147483661" r:id="rId7"/>
    <p:sldMasterId id="2147483694" r:id="rId8"/>
    <p:sldMasterId id="2147483720" r:id="rId9"/>
    <p:sldMasterId id="2147483728" r:id="rId10"/>
    <p:sldMasterId id="2147483751" r:id="rId11"/>
    <p:sldMasterId id="2147483840" r:id="rId12"/>
    <p:sldMasterId id="2147483853" r:id="rId13"/>
    <p:sldMasterId id="2147483874" r:id="rId14"/>
    <p:sldMasterId id="2147483887" r:id="rId15"/>
    <p:sldMasterId id="2147483904" r:id="rId16"/>
    <p:sldMasterId id="2147483919" r:id="rId17"/>
    <p:sldMasterId id="2147483940" r:id="rId18"/>
  </p:sldMasterIdLst>
  <p:notesMasterIdLst>
    <p:notesMasterId r:id="rId119"/>
  </p:notesMasterIdLst>
  <p:handoutMasterIdLst>
    <p:handoutMasterId r:id="rId120"/>
  </p:handoutMasterIdLst>
  <p:sldIdLst>
    <p:sldId id="395" r:id="rId19"/>
    <p:sldId id="381" r:id="rId20"/>
    <p:sldId id="509" r:id="rId21"/>
    <p:sldId id="282" r:id="rId22"/>
    <p:sldId id="421" r:id="rId23"/>
    <p:sldId id="510" r:id="rId24"/>
    <p:sldId id="480" r:id="rId25"/>
    <p:sldId id="481" r:id="rId26"/>
    <p:sldId id="464" r:id="rId27"/>
    <p:sldId id="547" r:id="rId28"/>
    <p:sldId id="403" r:id="rId29"/>
    <p:sldId id="482" r:id="rId30"/>
    <p:sldId id="292" r:id="rId31"/>
    <p:sldId id="484" r:id="rId32"/>
    <p:sldId id="293" r:id="rId33"/>
    <p:sldId id="485" r:id="rId34"/>
    <p:sldId id="296" r:id="rId35"/>
    <p:sldId id="297" r:id="rId36"/>
    <p:sldId id="298" r:id="rId37"/>
    <p:sldId id="259" r:id="rId38"/>
    <p:sldId id="512" r:id="rId39"/>
    <p:sldId id="526" r:id="rId40"/>
    <p:sldId id="487" r:id="rId41"/>
    <p:sldId id="488" r:id="rId42"/>
    <p:sldId id="489" r:id="rId43"/>
    <p:sldId id="490" r:id="rId44"/>
    <p:sldId id="491" r:id="rId45"/>
    <p:sldId id="492" r:id="rId46"/>
    <p:sldId id="493" r:id="rId47"/>
    <p:sldId id="527" r:id="rId48"/>
    <p:sldId id="497" r:id="rId49"/>
    <p:sldId id="528" r:id="rId50"/>
    <p:sldId id="278" r:id="rId51"/>
    <p:sldId id="496" r:id="rId52"/>
    <p:sldId id="549" r:id="rId53"/>
    <p:sldId id="548" r:id="rId54"/>
    <p:sldId id="530" r:id="rId55"/>
    <p:sldId id="516" r:id="rId56"/>
    <p:sldId id="550" r:id="rId57"/>
    <p:sldId id="552" r:id="rId58"/>
    <p:sldId id="551" r:id="rId59"/>
    <p:sldId id="319" r:id="rId60"/>
    <p:sldId id="318" r:id="rId61"/>
    <p:sldId id="320" r:id="rId62"/>
    <p:sldId id="311" r:id="rId63"/>
    <p:sldId id="529" r:id="rId64"/>
    <p:sldId id="331" r:id="rId65"/>
    <p:sldId id="518" r:id="rId66"/>
    <p:sldId id="553" r:id="rId67"/>
    <p:sldId id="554" r:id="rId68"/>
    <p:sldId id="307" r:id="rId69"/>
    <p:sldId id="329" r:id="rId70"/>
    <p:sldId id="332" r:id="rId71"/>
    <p:sldId id="333" r:id="rId72"/>
    <p:sldId id="334" r:id="rId73"/>
    <p:sldId id="301" r:id="rId74"/>
    <p:sldId id="517" r:id="rId75"/>
    <p:sldId id="555" r:id="rId76"/>
    <p:sldId id="556" r:id="rId77"/>
    <p:sldId id="532" r:id="rId78"/>
    <p:sldId id="557" r:id="rId79"/>
    <p:sldId id="559" r:id="rId80"/>
    <p:sldId id="567" r:id="rId81"/>
    <p:sldId id="286" r:id="rId82"/>
    <p:sldId id="310" r:id="rId83"/>
    <p:sldId id="315" r:id="rId84"/>
    <p:sldId id="312" r:id="rId85"/>
    <p:sldId id="313" r:id="rId86"/>
    <p:sldId id="314" r:id="rId87"/>
    <p:sldId id="317" r:id="rId88"/>
    <p:sldId id="558" r:id="rId89"/>
    <p:sldId id="560" r:id="rId90"/>
    <p:sldId id="561" r:id="rId91"/>
    <p:sldId id="562" r:id="rId92"/>
    <p:sldId id="563" r:id="rId93"/>
    <p:sldId id="564" r:id="rId94"/>
    <p:sldId id="565" r:id="rId95"/>
    <p:sldId id="325" r:id="rId96"/>
    <p:sldId id="322" r:id="rId97"/>
    <p:sldId id="327" r:id="rId98"/>
    <p:sldId id="328" r:id="rId99"/>
    <p:sldId id="435" r:id="rId100"/>
    <p:sldId id="502" r:id="rId101"/>
    <p:sldId id="503" r:id="rId102"/>
    <p:sldId id="536" r:id="rId103"/>
    <p:sldId id="534" r:id="rId104"/>
    <p:sldId id="537" r:id="rId105"/>
    <p:sldId id="538" r:id="rId106"/>
    <p:sldId id="533" r:id="rId107"/>
    <p:sldId id="535" r:id="rId108"/>
    <p:sldId id="539" r:id="rId109"/>
    <p:sldId id="540" r:id="rId110"/>
    <p:sldId id="519" r:id="rId111"/>
    <p:sldId id="520" r:id="rId112"/>
    <p:sldId id="541" r:id="rId113"/>
    <p:sldId id="542" r:id="rId114"/>
    <p:sldId id="505" r:id="rId115"/>
    <p:sldId id="506" r:id="rId116"/>
    <p:sldId id="508" r:id="rId117"/>
    <p:sldId id="281"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395"/>
            <p14:sldId id="381"/>
          </p14:sldIdLst>
        </p14:section>
        <p14:section name="Introduction" id="{74D578F3-540A-4906-9C53-2BCD4A14E28A}">
          <p14:sldIdLst>
            <p14:sldId id="509"/>
          </p14:sldIdLst>
        </p14:section>
        <p14:section name="ARM Recap" id="{BC6F5B47-EA3C-4D15-B686-16D43370A53A}">
          <p14:sldIdLst>
            <p14:sldId id="282"/>
            <p14:sldId id="421"/>
            <p14:sldId id="510"/>
            <p14:sldId id="480"/>
            <p14:sldId id="481"/>
            <p14:sldId id="464"/>
            <p14:sldId id="547"/>
            <p14:sldId id="403"/>
            <p14:sldId id="482"/>
            <p14:sldId id="292"/>
            <p14:sldId id="484"/>
            <p14:sldId id="293"/>
            <p14:sldId id="485"/>
            <p14:sldId id="296"/>
            <p14:sldId id="297"/>
            <p14:sldId id="298"/>
            <p14:sldId id="259"/>
            <p14:sldId id="512"/>
            <p14:sldId id="526"/>
            <p14:sldId id="487"/>
            <p14:sldId id="488"/>
            <p14:sldId id="489"/>
            <p14:sldId id="490"/>
            <p14:sldId id="491"/>
            <p14:sldId id="492"/>
            <p14:sldId id="493"/>
            <p14:sldId id="527"/>
            <p14:sldId id="497"/>
            <p14:sldId id="528"/>
            <p14:sldId id="278"/>
            <p14:sldId id="496"/>
            <p14:sldId id="549"/>
            <p14:sldId id="548"/>
            <p14:sldId id="530"/>
            <p14:sldId id="516"/>
            <p14:sldId id="550"/>
            <p14:sldId id="552"/>
            <p14:sldId id="551"/>
            <p14:sldId id="319"/>
            <p14:sldId id="318"/>
            <p14:sldId id="320"/>
            <p14:sldId id="311"/>
            <p14:sldId id="529"/>
            <p14:sldId id="331"/>
            <p14:sldId id="518"/>
            <p14:sldId id="553"/>
            <p14:sldId id="554"/>
            <p14:sldId id="307"/>
            <p14:sldId id="329"/>
            <p14:sldId id="332"/>
            <p14:sldId id="333"/>
            <p14:sldId id="334"/>
            <p14:sldId id="301"/>
            <p14:sldId id="517"/>
            <p14:sldId id="555"/>
            <p14:sldId id="556"/>
            <p14:sldId id="532"/>
            <p14:sldId id="557"/>
            <p14:sldId id="559"/>
            <p14:sldId id="567"/>
            <p14:sldId id="286"/>
            <p14:sldId id="310"/>
            <p14:sldId id="315"/>
            <p14:sldId id="312"/>
            <p14:sldId id="313"/>
            <p14:sldId id="314"/>
            <p14:sldId id="317"/>
            <p14:sldId id="558"/>
            <p14:sldId id="560"/>
            <p14:sldId id="561"/>
            <p14:sldId id="562"/>
            <p14:sldId id="563"/>
            <p14:sldId id="564"/>
            <p14:sldId id="565"/>
            <p14:sldId id="325"/>
            <p14:sldId id="322"/>
            <p14:sldId id="327"/>
            <p14:sldId id="328"/>
            <p14:sldId id="435"/>
            <p14:sldId id="502"/>
            <p14:sldId id="503"/>
            <p14:sldId id="536"/>
            <p14:sldId id="534"/>
            <p14:sldId id="537"/>
            <p14:sldId id="538"/>
            <p14:sldId id="533"/>
            <p14:sldId id="535"/>
            <p14:sldId id="539"/>
            <p14:sldId id="540"/>
            <p14:sldId id="519"/>
            <p14:sldId id="520"/>
            <p14:sldId id="541"/>
            <p14:sldId id="542"/>
            <p14:sldId id="505"/>
            <p14:sldId id="506"/>
            <p14:sldId id="508"/>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0EDF5-E0F0-4AC7-B460-B58A4F391F2A}" v="43" dt="2020-06-26T15:38:32.5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6" autoAdjust="0"/>
    <p:restoredTop sz="78707" autoAdjust="0"/>
  </p:normalViewPr>
  <p:slideViewPr>
    <p:cSldViewPr snapToGrid="0">
      <p:cViewPr varScale="1">
        <p:scale>
          <a:sx n="87" d="100"/>
          <a:sy n="87" d="100"/>
        </p:scale>
        <p:origin x="30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slide" Target="slides/slide94.xml"/><Relationship Id="rId16" Type="http://schemas.openxmlformats.org/officeDocument/2006/relationships/slideMaster" Target="slideMasters/slideMaster13.xml"/><Relationship Id="rId107" Type="http://schemas.openxmlformats.org/officeDocument/2006/relationships/slide" Target="slides/slide89.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tableStyles" Target="tableStyles.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notesMaster" Target="notesMasters/notesMaster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handoutMaster" Target="handoutMasters/handoutMaster1.xml"/><Relationship Id="rId125"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1.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5" Type="http://schemas.openxmlformats.org/officeDocument/2006/relationships/slideMaster" Target="slideMasters/slideMaster12.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0" Type="http://schemas.openxmlformats.org/officeDocument/2006/relationships/slideMaster" Target="slideMasters/slideMaster7.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7/1/2020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7/1/2020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662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90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Presentation notes:</a:t>
            </a:r>
          </a:p>
          <a:p>
            <a:pPr marL="182880" indent="-182880">
              <a:spcBef>
                <a:spcPts val="300"/>
              </a:spcBef>
              <a:spcAft>
                <a:spcPts val="300"/>
              </a:spcAft>
            </a:pPr>
            <a:r>
              <a:rPr lang="en-US" sz="2000" kern="1200" dirty="0">
                <a:solidFill>
                  <a:schemeClr val="tx1"/>
                </a:solidFill>
                <a:latin typeface="Segoe UI Light" pitchFamily="34" charset="0"/>
                <a:ea typeface="+mn-ea"/>
                <a:cs typeface="+mn-cs"/>
              </a:rPr>
              <a:t>Key concepts: </a:t>
            </a:r>
          </a:p>
          <a:p>
            <a:pPr marL="457200" lvl="1" indent="-182880">
              <a:spcBef>
                <a:spcPts val="300"/>
              </a:spcBef>
              <a:spcAft>
                <a:spcPts val="300"/>
              </a:spcAft>
            </a:pPr>
            <a:r>
              <a:rPr lang="en-US" sz="2000" dirty="0"/>
              <a:t>Resource groups: application lifecycle boundary; container that holds resources.</a:t>
            </a:r>
          </a:p>
          <a:p>
            <a:pPr marL="457200" lvl="1" indent="-182880">
              <a:spcBef>
                <a:spcPts val="300"/>
              </a:spcBef>
              <a:spcAft>
                <a:spcPts val="300"/>
              </a:spcAft>
            </a:pPr>
            <a:r>
              <a:rPr lang="en-US" sz="2000" dirty="0"/>
              <a:t>Resources:</a:t>
            </a:r>
            <a:r>
              <a:rPr lang="en-US" sz="2000" baseline="0" dirty="0"/>
              <a:t> w</a:t>
            </a:r>
            <a:r>
              <a:rPr lang="en-US" sz="2000" dirty="0"/>
              <a:t>eb apps, Azure SQL Database, storage account, network, and so on…almost everything.</a:t>
            </a:r>
          </a:p>
          <a:p>
            <a:pPr marL="457200" lvl="1" indent="-182880">
              <a:spcBef>
                <a:spcPts val="300"/>
              </a:spcBef>
              <a:spcAft>
                <a:spcPts val="300"/>
              </a:spcAft>
            </a:pPr>
            <a:r>
              <a:rPr lang="en-US" sz="2000" dirty="0"/>
              <a:t>RBAC</a:t>
            </a:r>
            <a:r>
              <a:rPr lang="en-US" sz="2000" baseline="0" dirty="0"/>
              <a:t> (role-based access control): </a:t>
            </a:r>
            <a:r>
              <a:rPr lang="en-US" sz="2000" dirty="0"/>
              <a:t>User groups with role permissions assigned to resource groups.</a:t>
            </a:r>
          </a:p>
          <a:p>
            <a:pPr marL="457200" lvl="1" indent="-182880">
              <a:spcBef>
                <a:spcPts val="300"/>
              </a:spcBef>
              <a:spcAft>
                <a:spcPts val="300"/>
              </a:spcAft>
            </a:pPr>
            <a:r>
              <a:rPr lang="en-US" sz="2000" dirty="0"/>
              <a:t>Tags:</a:t>
            </a:r>
            <a:r>
              <a:rPr lang="en-US" sz="2000" baseline="0" dirty="0"/>
              <a:t> </a:t>
            </a:r>
            <a:r>
              <a:rPr lang="en-US" sz="2000" dirty="0"/>
              <a:t>Key value pairs assigned to resources or resource groups.</a:t>
            </a:r>
          </a:p>
          <a:p>
            <a:pPr marL="457200" lvl="1" indent="-182880">
              <a:spcBef>
                <a:spcPts val="300"/>
              </a:spcBef>
              <a:spcAft>
                <a:spcPts val="300"/>
              </a:spcAft>
            </a:pPr>
            <a:r>
              <a:rPr lang="en-US" sz="2000" dirty="0"/>
              <a:t>Policy:</a:t>
            </a:r>
            <a:r>
              <a:rPr lang="en-US" sz="2000" baseline="0" dirty="0"/>
              <a:t> </a:t>
            </a:r>
            <a:r>
              <a:rPr lang="en-US" sz="2000" dirty="0"/>
              <a:t>Restrictions on resources; for example, we can enforce mandatory tags per resource type.</a:t>
            </a:r>
          </a:p>
          <a:p>
            <a:pPr marL="457200" lvl="1" indent="-182880">
              <a:spcBef>
                <a:spcPts val="300"/>
              </a:spcBef>
              <a:spcAft>
                <a:spcPts val="300"/>
              </a:spcAft>
            </a:pPr>
            <a:r>
              <a:rPr lang="en-US" sz="2000" dirty="0"/>
              <a:t>Templates:</a:t>
            </a:r>
            <a:r>
              <a:rPr lang="en-US" sz="2000" baseline="0" dirty="0"/>
              <a:t> </a:t>
            </a:r>
            <a:r>
              <a:rPr lang="en-US" sz="2000" dirty="0"/>
              <a:t>JSON </a:t>
            </a:r>
            <a:r>
              <a:rPr lang="en-US" sz="2000" b="0" dirty="0"/>
              <a:t>(</a:t>
            </a:r>
            <a:r>
              <a:rPr lang="en-US" sz="900" b="0" kern="1200" dirty="0">
                <a:solidFill>
                  <a:schemeClr val="tx1"/>
                </a:solidFill>
                <a:effectLst/>
                <a:latin typeface="Segoe UI Light" pitchFamily="34" charset="0"/>
                <a:ea typeface="+mn-ea"/>
                <a:cs typeface="+mn-cs"/>
              </a:rPr>
              <a:t>JavaScript Object Notation) </a:t>
            </a:r>
            <a:r>
              <a:rPr lang="en-US" sz="2000" dirty="0"/>
              <a:t>defining deployment and configuration of your application.</a:t>
            </a:r>
            <a:endParaRPr lang="en-US" dirty="0"/>
          </a:p>
          <a:p>
            <a:endParaRPr lang="en-US" sz="9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Slide objective:</a:t>
            </a:r>
          </a:p>
          <a:p>
            <a:r>
              <a:rPr lang="en-US" baseline="0" dirty="0"/>
              <a:t>Explain the hierarchy of the Azure model and key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dirty="0">
                <a:solidFill>
                  <a:schemeClr val="tx1"/>
                </a:solidFill>
                <a:effectLst/>
                <a:latin typeface="Segoe UI Light" pitchFamily="34" charset="0"/>
                <a:ea typeface="+mn-ea"/>
                <a:cs typeface="+mn-cs"/>
              </a:rPr>
              <a:t>w</a:t>
            </a:r>
            <a:r>
              <a:rPr lang="en-US" sz="900" dirty="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dirty="0">
              <a:solidFill>
                <a:schemeClr val="tx1"/>
              </a:solidFill>
              <a:effectLst/>
              <a:latin typeface="Segoe UI" panose="020B0502040204020203" pitchFamily="34" charset="0"/>
              <a:cs typeface="Segoe UI" panose="020B0502040204020203" pitchFamily="34" charset="0"/>
            </a:endParaRPr>
          </a:p>
          <a:p>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Windows Azure Pack Overview</a:t>
            </a: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878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is the underlying tooling that allows for the</a:t>
            </a:r>
            <a:r>
              <a:rPr lang="en-US" baseline="0" dirty="0"/>
              <a:t> provisioning, securing and deployment of Azure Resources.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30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34ED6-8599-45A5-8136-01FAC69FB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349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897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7/1/2020 4:11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440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640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582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16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272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20</a:t>
            </a:fld>
            <a:endParaRPr lang="en-US"/>
          </a:p>
        </p:txBody>
      </p:sp>
    </p:spTree>
    <p:extLst>
      <p:ext uri="{BB962C8B-B14F-4D97-AF65-F5344CB8AC3E}">
        <p14:creationId xmlns:p14="http://schemas.microsoft.com/office/powerpoint/2010/main" val="1431149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158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7/1/2020 4:11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80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7/1/2020 4:12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834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7/1/2020 4:12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455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7/1/2020 4:12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099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7/1/2020 4:12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518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7/1/2020 4:12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41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7/1/2020 4:12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9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7/1/2020 4:12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92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575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33</a:t>
            </a:fld>
            <a:endParaRPr lang="en-US"/>
          </a:p>
        </p:txBody>
      </p:sp>
    </p:spTree>
    <p:extLst>
      <p:ext uri="{BB962C8B-B14F-4D97-AF65-F5344CB8AC3E}">
        <p14:creationId xmlns:p14="http://schemas.microsoft.com/office/powerpoint/2010/main" val="3348422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01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7/1/2020 4:12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455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7/1/2020 4:12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441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336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40</a:t>
            </a:fld>
            <a:endParaRPr lang="en-US"/>
          </a:p>
        </p:txBody>
      </p:sp>
    </p:spTree>
    <p:extLst>
      <p:ext uri="{BB962C8B-B14F-4D97-AF65-F5344CB8AC3E}">
        <p14:creationId xmlns:p14="http://schemas.microsoft.com/office/powerpoint/2010/main" val="1234222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41</a:t>
            </a:fld>
            <a:endParaRPr lang="en-US"/>
          </a:p>
        </p:txBody>
      </p:sp>
    </p:spTree>
    <p:extLst>
      <p:ext uri="{BB962C8B-B14F-4D97-AF65-F5344CB8AC3E}">
        <p14:creationId xmlns:p14="http://schemas.microsoft.com/office/powerpoint/2010/main" val="3003965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42</a:t>
            </a:fld>
            <a:endParaRPr lang="en-US"/>
          </a:p>
        </p:txBody>
      </p:sp>
    </p:spTree>
    <p:extLst>
      <p:ext uri="{BB962C8B-B14F-4D97-AF65-F5344CB8AC3E}">
        <p14:creationId xmlns:p14="http://schemas.microsoft.com/office/powerpoint/2010/main" val="1234222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241496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43</a:t>
            </a:fld>
            <a:endParaRPr lang="en-US"/>
          </a:p>
        </p:txBody>
      </p:sp>
    </p:spTree>
    <p:extLst>
      <p:ext uri="{BB962C8B-B14F-4D97-AF65-F5344CB8AC3E}">
        <p14:creationId xmlns:p14="http://schemas.microsoft.com/office/powerpoint/2010/main" val="1157505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44</a:t>
            </a:fld>
            <a:endParaRPr lang="en-US"/>
          </a:p>
        </p:txBody>
      </p:sp>
    </p:spTree>
    <p:extLst>
      <p:ext uri="{BB962C8B-B14F-4D97-AF65-F5344CB8AC3E}">
        <p14:creationId xmlns:p14="http://schemas.microsoft.com/office/powerpoint/2010/main" val="3003965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45</a:t>
            </a:fld>
            <a:endParaRPr lang="en-US"/>
          </a:p>
        </p:txBody>
      </p:sp>
    </p:spTree>
    <p:extLst>
      <p:ext uri="{BB962C8B-B14F-4D97-AF65-F5344CB8AC3E}">
        <p14:creationId xmlns:p14="http://schemas.microsoft.com/office/powerpoint/2010/main" val="1187187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5333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47</a:t>
            </a:fld>
            <a:endParaRPr lang="en-US"/>
          </a:p>
        </p:txBody>
      </p:sp>
    </p:spTree>
    <p:extLst>
      <p:ext uri="{BB962C8B-B14F-4D97-AF65-F5344CB8AC3E}">
        <p14:creationId xmlns:p14="http://schemas.microsoft.com/office/powerpoint/2010/main" val="409965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982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49</a:t>
            </a:fld>
            <a:endParaRPr lang="en-US"/>
          </a:p>
        </p:txBody>
      </p:sp>
    </p:spTree>
    <p:extLst>
      <p:ext uri="{BB962C8B-B14F-4D97-AF65-F5344CB8AC3E}">
        <p14:creationId xmlns:p14="http://schemas.microsoft.com/office/powerpoint/2010/main" val="1160839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51</a:t>
            </a:fld>
            <a:endParaRPr lang="en-US"/>
          </a:p>
        </p:txBody>
      </p:sp>
    </p:spTree>
    <p:extLst>
      <p:ext uri="{BB962C8B-B14F-4D97-AF65-F5344CB8AC3E}">
        <p14:creationId xmlns:p14="http://schemas.microsoft.com/office/powerpoint/2010/main" val="2511581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52</a:t>
            </a:fld>
            <a:endParaRPr lang="en-US"/>
          </a:p>
        </p:txBody>
      </p:sp>
    </p:spTree>
    <p:extLst>
      <p:ext uri="{BB962C8B-B14F-4D97-AF65-F5344CB8AC3E}">
        <p14:creationId xmlns:p14="http://schemas.microsoft.com/office/powerpoint/2010/main" val="1640327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53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53</a:t>
            </a:fld>
            <a:endParaRPr lang="en-US"/>
          </a:p>
        </p:txBody>
      </p:sp>
    </p:spTree>
    <p:extLst>
      <p:ext uri="{BB962C8B-B14F-4D97-AF65-F5344CB8AC3E}">
        <p14:creationId xmlns:p14="http://schemas.microsoft.com/office/powerpoint/2010/main" val="41635729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54</a:t>
            </a:fld>
            <a:endParaRPr lang="en-US"/>
          </a:p>
        </p:txBody>
      </p:sp>
    </p:spTree>
    <p:extLst>
      <p:ext uri="{BB962C8B-B14F-4D97-AF65-F5344CB8AC3E}">
        <p14:creationId xmlns:p14="http://schemas.microsoft.com/office/powerpoint/2010/main" val="7830578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55</a:t>
            </a:fld>
            <a:endParaRPr lang="en-US"/>
          </a:p>
        </p:txBody>
      </p:sp>
    </p:spTree>
    <p:extLst>
      <p:ext uri="{BB962C8B-B14F-4D97-AF65-F5344CB8AC3E}">
        <p14:creationId xmlns:p14="http://schemas.microsoft.com/office/powerpoint/2010/main" val="1129643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NSG – Secure the app</a:t>
            </a:r>
          </a:p>
          <a:p>
            <a:r>
              <a:rPr lang="en-US" dirty="0"/>
              <a:t>User Choice – when it makes sense (location, SKU)</a:t>
            </a:r>
          </a:p>
          <a:p>
            <a:r>
              <a:rPr lang="en-US" dirty="0"/>
              <a:t>Use reference for endpoints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24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59</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61</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984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64</a:t>
            </a:fld>
            <a:endParaRPr lang="en-US"/>
          </a:p>
        </p:txBody>
      </p:sp>
    </p:spTree>
    <p:extLst>
      <p:ext uri="{BB962C8B-B14F-4D97-AF65-F5344CB8AC3E}">
        <p14:creationId xmlns:p14="http://schemas.microsoft.com/office/powerpoint/2010/main" val="1151790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65</a:t>
            </a:fld>
            <a:endParaRPr lang="en-US"/>
          </a:p>
        </p:txBody>
      </p:sp>
    </p:spTree>
    <p:extLst>
      <p:ext uri="{BB962C8B-B14F-4D97-AF65-F5344CB8AC3E}">
        <p14:creationId xmlns:p14="http://schemas.microsoft.com/office/powerpoint/2010/main" val="19710868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66</a:t>
            </a:fld>
            <a:endParaRPr lang="en-US"/>
          </a:p>
        </p:txBody>
      </p:sp>
    </p:spTree>
    <p:extLst>
      <p:ext uri="{BB962C8B-B14F-4D97-AF65-F5344CB8AC3E}">
        <p14:creationId xmlns:p14="http://schemas.microsoft.com/office/powerpoint/2010/main" val="4965460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67</a:t>
            </a:fld>
            <a:endParaRPr lang="en-US"/>
          </a:p>
        </p:txBody>
      </p:sp>
    </p:spTree>
    <p:extLst>
      <p:ext uri="{BB962C8B-B14F-4D97-AF65-F5344CB8AC3E}">
        <p14:creationId xmlns:p14="http://schemas.microsoft.com/office/powerpoint/2010/main" val="8918427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68</a:t>
            </a:fld>
            <a:endParaRPr lang="en-US"/>
          </a:p>
        </p:txBody>
      </p:sp>
    </p:spTree>
    <p:extLst>
      <p:ext uri="{BB962C8B-B14F-4D97-AF65-F5344CB8AC3E}">
        <p14:creationId xmlns:p14="http://schemas.microsoft.com/office/powerpoint/2010/main" val="2780784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69</a:t>
            </a:fld>
            <a:endParaRPr lang="en-US"/>
          </a:p>
        </p:txBody>
      </p:sp>
    </p:spTree>
    <p:extLst>
      <p:ext uri="{BB962C8B-B14F-4D97-AF65-F5344CB8AC3E}">
        <p14:creationId xmlns:p14="http://schemas.microsoft.com/office/powerpoint/2010/main" val="39010547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70</a:t>
            </a:fld>
            <a:endParaRPr lang="en-US"/>
          </a:p>
        </p:txBody>
      </p:sp>
    </p:spTree>
    <p:extLst>
      <p:ext uri="{BB962C8B-B14F-4D97-AF65-F5344CB8AC3E}">
        <p14:creationId xmlns:p14="http://schemas.microsoft.com/office/powerpoint/2010/main" val="2503711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72</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4457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74</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76</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78</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79</a:t>
            </a:fld>
            <a:endParaRPr lang="en-US"/>
          </a:p>
        </p:txBody>
      </p:sp>
    </p:spTree>
    <p:extLst>
      <p:ext uri="{BB962C8B-B14F-4D97-AF65-F5344CB8AC3E}">
        <p14:creationId xmlns:p14="http://schemas.microsoft.com/office/powerpoint/2010/main" val="4020444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80</a:t>
            </a:fld>
            <a:endParaRPr lang="en-US"/>
          </a:p>
        </p:txBody>
      </p:sp>
    </p:spTree>
    <p:extLst>
      <p:ext uri="{BB962C8B-B14F-4D97-AF65-F5344CB8AC3E}">
        <p14:creationId xmlns:p14="http://schemas.microsoft.com/office/powerpoint/2010/main" val="211472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81</a:t>
            </a:fld>
            <a:endParaRPr lang="en-US"/>
          </a:p>
        </p:txBody>
      </p:sp>
    </p:spTree>
    <p:extLst>
      <p:ext uri="{BB962C8B-B14F-4D97-AF65-F5344CB8AC3E}">
        <p14:creationId xmlns:p14="http://schemas.microsoft.com/office/powerpoint/2010/main" val="5711524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Compare/Contrast: (Orchestration vs Configuration Management tools) Configuration management tools such as Chef and </a:t>
            </a:r>
            <a:r>
              <a:rPr lang="en-US" sz="1200" b="0" i="0" kern="1200" dirty="0" err="1">
                <a:solidFill>
                  <a:schemeClr val="tx1"/>
                </a:solidFill>
                <a:effectLst/>
                <a:latin typeface="+mn-lt"/>
                <a:ea typeface="+mn-ea"/>
                <a:cs typeface="+mn-cs"/>
              </a:rPr>
              <a:t>Ansible,typically</a:t>
            </a:r>
            <a:r>
              <a:rPr lang="en-US" sz="1200" b="0" i="0" kern="1200" dirty="0">
                <a:solidFill>
                  <a:schemeClr val="tx1"/>
                </a:solidFill>
                <a:effectLst/>
                <a:latin typeface="+mn-lt"/>
                <a:ea typeface="+mn-ea"/>
                <a:cs typeface="+mn-cs"/>
              </a:rPr>
              <a:t> default to a mutable infrastructure paradigm. For example, if you tell Chef to install a new version of OpenSSL, it’ll run the update on your existing servers and the changes will happen in-place. Over time, as you apply more and more updates, each server builds up a unique history of changes. This often can lead to </a:t>
            </a:r>
            <a:r>
              <a:rPr lang="en-US" sz="1200" b="0" i="1" kern="1200" dirty="0">
                <a:solidFill>
                  <a:schemeClr val="tx1"/>
                </a:solidFill>
                <a:effectLst/>
                <a:latin typeface="+mn-lt"/>
                <a:ea typeface="+mn-ea"/>
                <a:cs typeface="+mn-cs"/>
              </a:rPr>
              <a:t>configuration drift</a:t>
            </a:r>
            <a:r>
              <a:rPr lang="en-US" sz="1200" b="0" i="0" kern="1200" dirty="0">
                <a:solidFill>
                  <a:schemeClr val="tx1"/>
                </a:solidFill>
                <a:effectLst/>
                <a:latin typeface="+mn-lt"/>
                <a:ea typeface="+mn-ea"/>
                <a:cs typeface="+mn-cs"/>
              </a:rPr>
              <a:t>, where each server becomes slightly different than all the others, leading to subtle configuration bugs that are difficult to diagnose/reproduce. If you’re using an orchestration tool such as Terraform to deploy machine images created by Docker or Packer, then every “change” is actually a deployment of a new server, you would create a new image using Packer or Docker with the new version of OpenSSL already installed, deploy that image across a set of totally new servers, and then de-provision the old servers. This approach reduces the likelihood of configuration drift bugs. Of course, it’s possible to force configuration management tools to do immutable deployments too, but it’s not the idiomatic approach for those tools, whereas it’s a natural way to use orchestration tools.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Chef and </a:t>
            </a:r>
            <a:r>
              <a:rPr lang="en-US" sz="1200" b="0" i="0" kern="1200" dirty="0" err="1">
                <a:solidFill>
                  <a:schemeClr val="tx1"/>
                </a:solidFill>
                <a:effectLst/>
                <a:latin typeface="+mn-lt"/>
                <a:ea typeface="+mn-ea"/>
                <a:cs typeface="+mn-cs"/>
              </a:rPr>
              <a:t>Ansible</a:t>
            </a:r>
            <a:r>
              <a:rPr lang="en-US" sz="1200" b="0" i="0" kern="1200" dirty="0">
                <a:solidFill>
                  <a:schemeClr val="tx1"/>
                </a:solidFill>
                <a:effectLst/>
                <a:latin typeface="+mn-lt"/>
                <a:ea typeface="+mn-ea"/>
                <a:cs typeface="+mn-cs"/>
              </a:rPr>
              <a:t> encourage a procedural style where you write code that specifies, step-by-step, how to to achieve some desired end state. Terraform, </a:t>
            </a:r>
            <a:r>
              <a:rPr lang="en-US" sz="1200" b="0" i="0" kern="1200" dirty="0" err="1">
                <a:solidFill>
                  <a:schemeClr val="tx1"/>
                </a:solidFill>
                <a:effectLst/>
                <a:latin typeface="+mn-lt"/>
                <a:ea typeface="+mn-ea"/>
                <a:cs typeface="+mn-cs"/>
              </a:rPr>
              <a:t>CloudFormation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SaltStack</a:t>
            </a:r>
            <a:r>
              <a:rPr lang="en-US" sz="1200" b="0" i="0" kern="1200" dirty="0">
                <a:solidFill>
                  <a:schemeClr val="tx1"/>
                </a:solidFill>
                <a:effectLst/>
                <a:latin typeface="+mn-lt"/>
                <a:ea typeface="+mn-ea"/>
                <a:cs typeface="+mn-cs"/>
              </a:rPr>
              <a:t>, and Puppet all encourage a more declarative style where you write code that specifies your desired end state</a:t>
            </a: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17424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8075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7741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16880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9089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3963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5298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4672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7430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4279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01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5567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9051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5883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3745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6256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60945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7658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3745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100</a:t>
            </a:fld>
            <a:endParaRPr lang="en-US"/>
          </a:p>
        </p:txBody>
      </p:sp>
    </p:spTree>
    <p:extLst>
      <p:ext uri="{BB962C8B-B14F-4D97-AF65-F5344CB8AC3E}">
        <p14:creationId xmlns:p14="http://schemas.microsoft.com/office/powerpoint/2010/main" val="2597602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4310147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119069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3"/>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499087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35299492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12677099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409881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419789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312745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178949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62198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698088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228297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7"/>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4538039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92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4126044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02499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7/1/2020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7/1/2020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78707761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7/1/2020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070987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7/1/2020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4073528502"/>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817BCF1-EDE9-46B3-A8B3-659212B54243}" type="datetimeFigureOut">
              <a:rPr lang="en-US" smtClean="0"/>
              <a:t>7/1/2020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991113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7/1/2020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062294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17BCF1-EDE9-46B3-A8B3-659212B54243}" type="datetimeFigureOut">
              <a:rPr lang="en-US" smtClean="0"/>
              <a:t>7/1/2020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49819346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9971E-8931-564D-9F39-FE084704E227}" type="datetimeFigureOut">
              <a:rPr lang="en-US" smtClean="0"/>
              <a:t>7/1/2020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15AE72-F18A-8A4F-B00E-F60D5550EA47}" type="slidenum">
              <a:rPr lang="en-US" smtClean="0"/>
              <a:t>‹#›</a:t>
            </a:fld>
            <a:endParaRPr lang="en-US"/>
          </a:p>
        </p:txBody>
      </p:sp>
    </p:spTree>
    <p:extLst>
      <p:ext uri="{BB962C8B-B14F-4D97-AF65-F5344CB8AC3E}">
        <p14:creationId xmlns:p14="http://schemas.microsoft.com/office/powerpoint/2010/main" val="38315727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817BCF1-EDE9-46B3-A8B3-659212B54243}" type="datetimeFigureOut">
              <a:rPr lang="en-US" smtClean="0"/>
              <a:t>7/1/2020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8078001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817BCF1-EDE9-46B3-A8B3-659212B54243}" type="datetimeFigureOut">
              <a:rPr lang="en-US" smtClean="0"/>
              <a:t>7/1/2020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0791161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95369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87009754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App Innovation Titl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0800000">
            <a:off x="5608948" y="0"/>
            <a:ext cx="6583051" cy="6858000"/>
          </a:xfrm>
          <a:prstGeom prst="rect">
            <a:avLst/>
          </a:prstGeom>
          <a:gradFill>
            <a:gsLst>
              <a:gs pos="0">
                <a:srgbClr val="000000">
                  <a:lumMod val="45000"/>
                  <a:alpha val="40000"/>
                </a:srgbClr>
              </a:gs>
              <a:gs pos="26000">
                <a:srgbClr val="000000">
                  <a:alpha val="25000"/>
                </a:srgbClr>
              </a:gs>
              <a:gs pos="62000">
                <a:srgbClr val="000000">
                  <a:alpha val="0"/>
                  <a:lumMod val="5000"/>
                  <a:lumOff val="95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8" y="435413"/>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23" name="Rectangle 22"/>
          <p:cNvSpPr/>
          <p:nvPr userDrawn="1"/>
        </p:nvSpPr>
        <p:spPr bwMode="gray">
          <a:xfrm>
            <a:off x="6409944" y="1408177"/>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409945" y="1413776"/>
            <a:ext cx="5332362" cy="2087516"/>
          </a:xfrm>
          <a:noFill/>
        </p:spPr>
        <p:txBody>
          <a:bodyPr lIns="182880" tIns="182880" rIns="91440" bIns="91440" anchor="t" anchorCtr="0"/>
          <a:lstStyle>
            <a:lvl1pPr>
              <a:defRPr sz="4794" spc="-98"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797">
                <a:solidFill>
                  <a:schemeClr val="bg1"/>
                </a:solidFill>
              </a:defRPr>
            </a:lvl1pPr>
          </a:lstStyle>
          <a:p>
            <a:pPr lvl="0"/>
            <a:r>
              <a:rPr lang="en-US"/>
              <a:t>Subtitle</a:t>
            </a:r>
          </a:p>
        </p:txBody>
      </p:sp>
    </p:spTree>
    <p:extLst>
      <p:ext uri="{BB962C8B-B14F-4D97-AF65-F5344CB8AC3E}">
        <p14:creationId xmlns:p14="http://schemas.microsoft.com/office/powerpoint/2010/main" val="146181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619" indent="0">
              <a:buNone/>
              <a:defRPr/>
            </a:lvl2pPr>
          </a:lstStyle>
          <a:p>
            <a:pPr lvl="0"/>
            <a:r>
              <a:rPr lang="en-US"/>
              <a:t>Subtitle</a:t>
            </a:r>
          </a:p>
        </p:txBody>
      </p:sp>
    </p:spTree>
    <p:extLst>
      <p:ext uri="{BB962C8B-B14F-4D97-AF65-F5344CB8AC3E}">
        <p14:creationId xmlns:p14="http://schemas.microsoft.com/office/powerpoint/2010/main" val="33808037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4_Purpl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475521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5073765" y="0"/>
            <a:ext cx="7118236" cy="6858000"/>
          </a:xfrm>
        </p:spPr>
        <p:txBody>
          <a:bodyPr lIns="393192" tIns="393192" rIns="182880"/>
          <a:lstStyle>
            <a:lvl1pPr marL="0" indent="0">
              <a:spcAft>
                <a:spcPts val="599"/>
              </a:spcAft>
              <a:buNone/>
              <a:defRPr>
                <a:latin typeface="+mj-lt"/>
              </a:defRPr>
            </a:lvl1pPr>
            <a:lvl2pPr marL="0" indent="0">
              <a:spcAft>
                <a:spcPts val="599"/>
              </a:spcAft>
              <a:buNone/>
              <a:defRPr>
                <a:latin typeface="+mj-lt"/>
              </a:defRPr>
            </a:lvl2pPr>
            <a:lvl3pPr marL="0" indent="0">
              <a:spcAft>
                <a:spcPts val="599"/>
              </a:spcAft>
              <a:buNone/>
              <a:defRPr/>
            </a:lvl3pPr>
            <a:lvl4pPr marL="0" indent="0">
              <a:spcAft>
                <a:spcPts val="599"/>
              </a:spcAft>
              <a:buNone/>
              <a:defRPr/>
            </a:lvl4pPr>
            <a:lvl5pPr marL="0" indent="0">
              <a:spcAft>
                <a:spcPts val="599"/>
              </a:spcAft>
              <a:buNone/>
              <a:defRPr sz="15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82995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7/1/2020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7/1/2020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dirty="0">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7/1/2020</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dirty="0"/>
              <a:t>Click to edit Master title style</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16987770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Tree>
    <p:extLst>
      <p:ext uri="{BB962C8B-B14F-4D97-AF65-F5344CB8AC3E}">
        <p14:creationId xmlns:p14="http://schemas.microsoft.com/office/powerpoint/2010/main" val="16157493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989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60527" y="2957826"/>
            <a:ext cx="3223860" cy="690695"/>
          </a:xfrm>
          <a:prstGeom prst="rect">
            <a:avLst/>
          </a:prstGeom>
        </p:spPr>
      </p:pic>
    </p:spTree>
    <p:extLst>
      <p:ext uri="{BB962C8B-B14F-4D97-AF65-F5344CB8AC3E}">
        <p14:creationId xmlns:p14="http://schemas.microsoft.com/office/powerpoint/2010/main" val="40646707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7/1/2020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4550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82841-3FFB-4937-9E3E-421F7AB5D2EE}" type="datetimeFigureOut">
              <a:rPr lang="en-US" smtClean="0"/>
              <a:t>7/1/2020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311186-C61D-4A8E-A432-7ED8822068FF}" type="slidenum">
              <a:rPr lang="en-US" smtClean="0"/>
              <a:t>‹#›</a:t>
            </a:fld>
            <a:endParaRPr lang="en-US"/>
          </a:p>
        </p:txBody>
      </p:sp>
    </p:spTree>
    <p:extLst>
      <p:ext uri="{BB962C8B-B14F-4D97-AF65-F5344CB8AC3E}">
        <p14:creationId xmlns:p14="http://schemas.microsoft.com/office/powerpoint/2010/main" val="3728807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273482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7/1/2020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dirty="0"/>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dirty="0"/>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dirty="0">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What</a:t>
            </a:r>
            <a:endParaRPr lang="en-US" sz="2352" dirty="0">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How</a:t>
            </a:r>
            <a:endParaRPr lang="en-US" sz="3526" dirty="0">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7/1/2020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7/1/2020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dirty="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dirty="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7/1/2020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10.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image" Target="../media/image12.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11.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7.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image" Target="../media/image2.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theme" Target="../theme/theme12.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theme" Target="../theme/theme13.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theme" Target="../theme/theme1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image" Target="../media/image12.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image" Target="../media/image23.png"/><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theme" Target="../theme/theme15.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5.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8.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9.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7/1/2020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1200">
                <a:solidFill>
                  <a:srgbClr val="289FD7"/>
                </a:solidFill>
                <a:latin typeface="+mj-lt"/>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72644029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817BCF1-EDE9-46B3-A8B3-659212B54243}" type="datetimeFigureOut">
              <a:rPr lang="en-US" smtClean="0"/>
              <a:t>7/1/2020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41587616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7/1/2020</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6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0" cy="205203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0257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l" defTabSz="91441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62" marR="0" indent="-336162" algn="l" defTabSz="91441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19" marR="0" indent="-236557" algn="l" defTabSz="9144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76"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81"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89"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62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35"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8"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4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0" rtl="0" eaLnBrk="1" latinLnBrk="0" hangingPunct="1">
        <a:defRPr sz="1765" kern="1200">
          <a:solidFill>
            <a:schemeClr val="tx1"/>
          </a:solidFill>
          <a:latin typeface="+mn-lt"/>
          <a:ea typeface="+mn-ea"/>
          <a:cs typeface="+mn-cs"/>
        </a:defRPr>
      </a:lvl1pPr>
      <a:lvl2pPr marL="457205" algn="l" defTabSz="914410" rtl="0" eaLnBrk="1" latinLnBrk="0" hangingPunct="1">
        <a:defRPr sz="1765" kern="1200">
          <a:solidFill>
            <a:schemeClr val="tx1"/>
          </a:solidFill>
          <a:latin typeface="+mn-lt"/>
          <a:ea typeface="+mn-ea"/>
          <a:cs typeface="+mn-cs"/>
        </a:defRPr>
      </a:lvl2pPr>
      <a:lvl3pPr marL="914410" algn="l" defTabSz="914410" rtl="0" eaLnBrk="1" latinLnBrk="0" hangingPunct="1">
        <a:defRPr sz="1765" kern="1200">
          <a:solidFill>
            <a:schemeClr val="tx1"/>
          </a:solidFill>
          <a:latin typeface="+mn-lt"/>
          <a:ea typeface="+mn-ea"/>
          <a:cs typeface="+mn-cs"/>
        </a:defRPr>
      </a:lvl3pPr>
      <a:lvl4pPr marL="1371616" algn="l" defTabSz="914410" rtl="0" eaLnBrk="1" latinLnBrk="0" hangingPunct="1">
        <a:defRPr sz="1765" kern="1200">
          <a:solidFill>
            <a:schemeClr val="tx1"/>
          </a:solidFill>
          <a:latin typeface="+mn-lt"/>
          <a:ea typeface="+mn-ea"/>
          <a:cs typeface="+mn-cs"/>
        </a:defRPr>
      </a:lvl4pPr>
      <a:lvl5pPr marL="1828820" algn="l" defTabSz="914410" rtl="0" eaLnBrk="1" latinLnBrk="0" hangingPunct="1">
        <a:defRPr sz="1765" kern="1200">
          <a:solidFill>
            <a:schemeClr val="tx1"/>
          </a:solidFill>
          <a:latin typeface="+mn-lt"/>
          <a:ea typeface="+mn-ea"/>
          <a:cs typeface="+mn-cs"/>
        </a:defRPr>
      </a:lvl5pPr>
      <a:lvl6pPr marL="2286028" algn="l" defTabSz="914410" rtl="0" eaLnBrk="1" latinLnBrk="0" hangingPunct="1">
        <a:defRPr sz="1765" kern="1200">
          <a:solidFill>
            <a:schemeClr val="tx1"/>
          </a:solidFill>
          <a:latin typeface="+mn-lt"/>
          <a:ea typeface="+mn-ea"/>
          <a:cs typeface="+mn-cs"/>
        </a:defRPr>
      </a:lvl6pPr>
      <a:lvl7pPr marL="2743230" algn="l" defTabSz="914410" rtl="0" eaLnBrk="1" latinLnBrk="0" hangingPunct="1">
        <a:defRPr sz="1765" kern="1200">
          <a:solidFill>
            <a:schemeClr val="tx1"/>
          </a:solidFill>
          <a:latin typeface="+mn-lt"/>
          <a:ea typeface="+mn-ea"/>
          <a:cs typeface="+mn-cs"/>
        </a:defRPr>
      </a:lvl7pPr>
      <a:lvl8pPr marL="3200437" algn="l" defTabSz="914410" rtl="0" eaLnBrk="1" latinLnBrk="0" hangingPunct="1">
        <a:defRPr sz="1765" kern="1200">
          <a:solidFill>
            <a:schemeClr val="tx1"/>
          </a:solidFill>
          <a:latin typeface="+mn-lt"/>
          <a:ea typeface="+mn-ea"/>
          <a:cs typeface="+mn-cs"/>
        </a:defRPr>
      </a:lvl8pPr>
      <a:lvl9pPr marL="3657642" algn="l" defTabSz="91441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mailto:peterlau@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43.xml"/><Relationship Id="rId5" Type="http://schemas.openxmlformats.org/officeDocument/2006/relationships/image" Target="../media/image46.png"/><Relationship Id="rId4" Type="http://schemas.openxmlformats.org/officeDocument/2006/relationships/image" Target="../media/image4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00.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0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6.xml"/></Relationships>
</file>

<file path=ppt/slides/_rels/slide2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4.xml"/><Relationship Id="rId1" Type="http://schemas.openxmlformats.org/officeDocument/2006/relationships/slideLayout" Target="../slideLayouts/slideLayout1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8" Type="http://schemas.openxmlformats.org/officeDocument/2006/relationships/hyperlink" Target="https://azure.microsoft.com/en-us/features/storage-explorer/"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urerm-ps?view=azurermps-5.4.0" TargetMode="External"/><Relationship Id="rId4" Type="http://schemas.openxmlformats.org/officeDocument/2006/relationships/hyperlink" Target="https://docs.microsoft.com/en-us/cli/azure/install-azure-cli"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6.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30.xml"/><Relationship Id="rId1" Type="http://schemas.openxmlformats.org/officeDocument/2006/relationships/slideLayout" Target="../slideLayouts/slideLayout85.xml"/><Relationship Id="rId5" Type="http://schemas.openxmlformats.org/officeDocument/2006/relationships/hyperlink" Target="http://aka.ms/azuretools" TargetMode="External"/><Relationship Id="rId4" Type="http://schemas.openxmlformats.org/officeDocument/2006/relationships/hyperlink" Target="https://docs.microsoft.com/en-us/azure/template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thoring-template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4.xml"/><Relationship Id="rId1" Type="http://schemas.openxmlformats.org/officeDocument/2006/relationships/slideLayout" Target="../slideLayouts/slideLayout12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templates/" TargetMode="External"/><Relationship Id="rId2" Type="http://schemas.openxmlformats.org/officeDocument/2006/relationships/notesSlide" Target="../notesSlides/notesSlide35.xml"/><Relationship Id="rId1" Type="http://schemas.openxmlformats.org/officeDocument/2006/relationships/slideLayout" Target="../slideLayouts/slideLayout166.xml"/><Relationship Id="rId4" Type="http://schemas.openxmlformats.org/officeDocument/2006/relationships/hyperlink" Target="https://github.com/Azure/azure-quickstart-templat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conca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strin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53.xml"/><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microsoft/WhatTheHack/master/011-InfraAsCode-ARM-DSC/Student/Resources/ARM-Challenge-04/create-key-vault-CLI.sh" TargetMode="External"/><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52.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hyperlink" Target="https://www.terraform.io/docs/providers/azurerm/" TargetMode="External"/><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aka.ms/azpacker"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hyperlink" Target="https://raw.githubusercontent.com/microsoft/WhatTheHack/master/011-InfraAsCode-ARM-DSC/Student/Resources/ARM-Challenge-10/install_apache_vmss.sh" TargetMode="External"/><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virtual-machines/linux/ansible-create-complete-vm" TargetMode="External"/><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43.xml"/><Relationship Id="rId6" Type="http://schemas.openxmlformats.org/officeDocument/2006/relationships/image" Target="../media/image40.png"/><Relationship Id="rId5" Type="http://schemas.openxmlformats.org/officeDocument/2006/relationships/hyperlink" Target="https://www.chef.io/implementations/azure/" TargetMode="External"/><Relationship Id="rId4" Type="http://schemas.openxmlformats.org/officeDocument/2006/relationships/hyperlink" Target="https://docs.ansible.com/ansible/guide_azure.html"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deployment"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docs.microsoft.com/en-us/azure/storage/storage-dotnet-shared-access-signature-part-1"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hyperlink" Target="https://docs.microsoft.com/en-us/powershell/dsc/builtinresource" TargetMode="External"/><Relationship Id="rId2" Type="http://schemas.openxmlformats.org/officeDocument/2006/relationships/notesSlide" Target="../notesSlides/notesSlide82.xml"/><Relationship Id="rId1" Type="http://schemas.openxmlformats.org/officeDocument/2006/relationships/slideLayout" Target="../slideLayouts/slideLayout52.xml"/><Relationship Id="rId4" Type="http://schemas.openxmlformats.org/officeDocument/2006/relationships/image" Target="../media/image70.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plugins.jenkins.io/azure-vm-agents" TargetMode="External"/><Relationship Id="rId7" Type="http://schemas.openxmlformats.org/officeDocument/2006/relationships/hyperlink" Target="https://www.spinnaker.io/guides/tutorials/codelabs/azure-kubernetes-source-to-prod/" TargetMode="External"/><Relationship Id="rId2" Type="http://schemas.openxmlformats.org/officeDocument/2006/relationships/notesSlide" Target="../notesSlides/notesSlide9.xml"/><Relationship Id="rId1" Type="http://schemas.openxmlformats.org/officeDocument/2006/relationships/slideLayout" Target="../slideLayouts/slideLayout143.xml"/><Relationship Id="rId6" Type="http://schemas.openxmlformats.org/officeDocument/2006/relationships/hyperlink" Target="https://www.spinnaker.io/guides/tutorials/codelabs/azure-vmss-source-to-prod/" TargetMode="External"/><Relationship Id="rId5" Type="http://schemas.openxmlformats.org/officeDocument/2006/relationships/hyperlink" Target="http://aka.ms/azjenkinshub" TargetMode="External"/><Relationship Id="rId4" Type="http://schemas.openxmlformats.org/officeDocument/2006/relationships/hyperlink" Target="https://aka.ms/jenkins-on-azure" TargetMode="External"/><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hyperlink" Target="file:///\\Share1" TargetMode="External"/><Relationship Id="rId2" Type="http://schemas.openxmlformats.org/officeDocument/2006/relationships/notesSlide" Target="../notesSlides/notesSlide88.xml"/><Relationship Id="rId1" Type="http://schemas.openxmlformats.org/officeDocument/2006/relationships/slideLayout" Target="../slideLayouts/slideLayout52.xml"/><Relationship Id="rId5" Type="http://schemas.openxmlformats.org/officeDocument/2006/relationships/hyperlink" Target="file:///\\Share3" TargetMode="External"/><Relationship Id="rId4" Type="http://schemas.openxmlformats.org/officeDocument/2006/relationships/hyperlink" Target="file:///\\Share2"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0.xml"/><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generated with high confidence">
            <a:extLst>
              <a:ext uri="{FF2B5EF4-FFF2-40B4-BE49-F238E27FC236}">
                <a16:creationId xmlns:a16="http://schemas.microsoft.com/office/drawing/2014/main" id="{202A1D92-F188-4C00-9F7A-D9DCE5D492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8714" y="1234917"/>
            <a:ext cx="6558076" cy="5298469"/>
          </a:xfrm>
          <a:prstGeom prst="rect">
            <a:avLst/>
          </a:prstGeom>
        </p:spPr>
      </p:pic>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6600" dirty="0">
                <a:solidFill>
                  <a:srgbClr val="002060"/>
                </a:solidFill>
                <a:latin typeface="Impact" panose="020B0806030902050204" pitchFamily="34" charset="0"/>
                <a:cs typeface="Segoe UI Light" panose="020B0502040204020203" pitchFamily="34" charset="0"/>
              </a:rPr>
              <a:t>What The Hack</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1510938"/>
            <a:ext cx="10515600" cy="4351338"/>
          </a:xfrm>
        </p:spPr>
        <p:txBody>
          <a:bodyPr/>
          <a:lstStyle/>
          <a:p>
            <a:pPr marL="0" indent="0" algn="ctr">
              <a:buNone/>
            </a:pPr>
            <a:r>
              <a:rPr lang="en-US" sz="4000" b="1" dirty="0">
                <a:solidFill>
                  <a:srgbClr val="FFC000"/>
                </a:solidFill>
                <a:latin typeface="Segoe UI Light" panose="020B0502040204020203" pitchFamily="34" charset="0"/>
                <a:cs typeface="Segoe UI Light" panose="020B0502040204020203" pitchFamily="34" charset="0"/>
              </a:rPr>
              <a:t>Infrastructure as Code</a:t>
            </a: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ARM Templates &amp; DSC…</a:t>
            </a:r>
            <a:endParaRPr lang="en-US" dirty="0">
              <a:solidFill>
                <a:srgbClr val="FFC000"/>
              </a:solidFill>
              <a:latin typeface="Segoe UI Light" panose="020B0502040204020203" pitchFamily="34" charset="0"/>
              <a:cs typeface="Segoe UI Light" panose="020B0502040204020203" pitchFamily="34" charset="0"/>
            </a:endParaRP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5C68939C-35CF-471B-B85E-BB46BCB319F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76346" y="1495530"/>
            <a:ext cx="633958" cy="1709481"/>
          </a:xfrm>
          <a:prstGeom prst="rect">
            <a:avLst/>
          </a:prstGeom>
        </p:spPr>
      </p:pic>
      <p:pic>
        <p:nvPicPr>
          <p:cNvPr id="8" name="Picture 7">
            <a:extLst>
              <a:ext uri="{FF2B5EF4-FFF2-40B4-BE49-F238E27FC236}">
                <a16:creationId xmlns:a16="http://schemas.microsoft.com/office/drawing/2014/main" id="{07D7A09F-D7D9-4804-9069-B05C54884E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85984" y="1262378"/>
            <a:ext cx="2012854" cy="2274525"/>
          </a:xfrm>
          <a:prstGeom prst="rect">
            <a:avLst/>
          </a:prstGeom>
        </p:spPr>
      </p:pic>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25492" y="3288342"/>
            <a:ext cx="5761006" cy="3245044"/>
          </a:xfrm>
          <a:prstGeom prst="rect">
            <a:avLst/>
          </a:prstGeom>
        </p:spPr>
      </p:pic>
      <p:sp>
        <p:nvSpPr>
          <p:cNvPr id="4" name="TextBox 3">
            <a:extLst>
              <a:ext uri="{FF2B5EF4-FFF2-40B4-BE49-F238E27FC236}">
                <a16:creationId xmlns:a16="http://schemas.microsoft.com/office/drawing/2014/main" id="{D04935BD-9319-46AC-9F85-787773919281}"/>
              </a:ext>
            </a:extLst>
          </p:cNvPr>
          <p:cNvSpPr txBox="1"/>
          <p:nvPr/>
        </p:nvSpPr>
        <p:spPr>
          <a:xfrm>
            <a:off x="9071391" y="3939136"/>
            <a:ext cx="3070774" cy="1415772"/>
          </a:xfrm>
          <a:prstGeom prst="rect">
            <a:avLst/>
          </a:prstGeom>
          <a:noFill/>
        </p:spPr>
        <p:txBody>
          <a:bodyPr wrap="square" rtlCol="0">
            <a:spAutoFit/>
          </a:bodyPr>
          <a:lstStyle/>
          <a:p>
            <a:r>
              <a:rPr lang="en-US" sz="2400" b="1" dirty="0">
                <a:solidFill>
                  <a:srgbClr val="00B050"/>
                </a:solidFill>
              </a:rPr>
              <a:t>Host Name Here!</a:t>
            </a:r>
          </a:p>
          <a:p>
            <a:r>
              <a:rPr lang="en-US" sz="2000" dirty="0">
                <a:solidFill>
                  <a:srgbClr val="FFC000"/>
                </a:solidFill>
              </a:rPr>
              <a:t>Job Title</a:t>
            </a:r>
          </a:p>
          <a:p>
            <a:r>
              <a:rPr lang="en-US" dirty="0">
                <a:hlinkClick r:id="rId7"/>
              </a:rPr>
              <a:t>email@yourcompany.com</a:t>
            </a:r>
            <a:endParaRPr lang="en-US" dirty="0"/>
          </a:p>
          <a:p>
            <a:endParaRPr lang="en-US" sz="2400" dirty="0"/>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4896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a:t>CI/CD Tools</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Azure DevOps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Microsoft’s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Test and deploy your code to production with high-performance pipelines. Start small and scale up as needed.</a:t>
            </a:r>
          </a:p>
          <a:p>
            <a:pPr marL="283464" lvl="0" indent="-283464" defTabSz="931710">
              <a:spcBef>
                <a:spcPts val="0"/>
              </a:spcBef>
              <a:spcAft>
                <a:spcPts val="600"/>
              </a:spcAft>
              <a:buFont typeface="Arial" panose="020B0604020202020204" pitchFamily="34" charset="0"/>
              <a:buChar char="•"/>
              <a:defRPr/>
            </a:pPr>
            <a:r>
              <a:rPr lang="en-US" sz="1400" dirty="0" err="1">
                <a:latin typeface="Segoe UI"/>
              </a:rPr>
              <a:t>AzDO</a:t>
            </a:r>
            <a:r>
              <a:rPr lang="en-US" sz="1400" dirty="0">
                <a:latin typeface="Segoe UI"/>
              </a:rPr>
              <a:t> has everything you love about Git with free private repositories, pull requests, and code review. </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Collaborate with coworkers then integrate with CI/CD to get your code to production fast.</a:t>
            </a:r>
          </a:p>
          <a:p>
            <a:pPr marL="283464" lvl="0" indent="-283464" defTabSz="931710">
              <a:spcBef>
                <a:spcPts val="0"/>
              </a:spcBef>
              <a:spcAft>
                <a:spcPts val="600"/>
              </a:spcAft>
              <a:buFont typeface="Arial" panose="020B0604020202020204" pitchFamily="34" charset="0"/>
              <a:buChar char="•"/>
              <a:defRPr/>
            </a:pPr>
            <a:r>
              <a:rPr lang="en-US" sz="1400" dirty="0" err="1">
                <a:latin typeface="Segoe UI"/>
              </a:rPr>
              <a:t>AzDO</a:t>
            </a:r>
            <a:r>
              <a:rPr lang="en-US" sz="1400" dirty="0">
                <a:latin typeface="Segoe UI"/>
              </a:rPr>
              <a:t> gives you configurable Kanban boards, interactive backlogs, simple planning tools, and out-of-the-box support for Scrum-all integrated together for traceability and reporting.</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Code once and share packages across your organization. Host your private </a:t>
            </a:r>
            <a:r>
              <a:rPr lang="en-US" sz="1400" dirty="0" err="1">
                <a:latin typeface="Segoe UI"/>
              </a:rPr>
              <a:t>Nuget</a:t>
            </a:r>
            <a:r>
              <a:rPr lang="en-US" sz="1400" dirty="0">
                <a:latin typeface="Segoe UI"/>
              </a:rPr>
              <a:t>, </a:t>
            </a:r>
            <a:r>
              <a:rPr lang="en-US" sz="1400" dirty="0" err="1">
                <a:latin typeface="Segoe UI"/>
              </a:rPr>
              <a:t>npm</a:t>
            </a:r>
            <a:r>
              <a:rPr lang="en-US" sz="1400" dirty="0">
                <a:latin typeface="Segoe UI"/>
              </a:rPr>
              <a:t>, and Maven packages with </a:t>
            </a:r>
            <a:r>
              <a:rPr lang="en-US" sz="1400" dirty="0" err="1">
                <a:latin typeface="Segoe UI"/>
              </a:rPr>
              <a:t>AzDO</a:t>
            </a:r>
            <a:r>
              <a:rPr lang="en-US" sz="1400" dirty="0">
                <a:latin typeface="Segoe UI"/>
              </a:rPr>
              <a:t> for more reliable, scalable builds.</a:t>
            </a:r>
          </a:p>
          <a:p>
            <a:pPr marL="283464" lvl="0" indent="-283464" defTabSz="931710">
              <a:spcBef>
                <a:spcPts val="0"/>
              </a:spcBef>
              <a:spcAft>
                <a:spcPts val="600"/>
              </a:spcAft>
              <a:buFont typeface="Arial" panose="020B0604020202020204" pitchFamily="34" charset="0"/>
              <a:buChar char="•"/>
              <a:defRPr/>
            </a:pPr>
            <a:endParaRPr lang="en-US" sz="1400" dirty="0">
              <a:latin typeface="Segoe UI"/>
            </a:endParaRPr>
          </a:p>
        </p:txBody>
      </p:sp>
      <p:pic>
        <p:nvPicPr>
          <p:cNvPr id="2" name="Picture 1">
            <a:extLst>
              <a:ext uri="{FF2B5EF4-FFF2-40B4-BE49-F238E27FC236}">
                <a16:creationId xmlns:a16="http://schemas.microsoft.com/office/drawing/2014/main" id="{9F3D07E5-F8D4-4677-91B5-EAA25A69B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2156" y="241112"/>
            <a:ext cx="1159650" cy="1144687"/>
          </a:xfrm>
          <a:prstGeom prst="rect">
            <a:avLst/>
          </a:prstGeom>
        </p:spPr>
      </p:pic>
      <p:pic>
        <p:nvPicPr>
          <p:cNvPr id="6" name="Picture 5">
            <a:extLst>
              <a:ext uri="{FF2B5EF4-FFF2-40B4-BE49-F238E27FC236}">
                <a16:creationId xmlns:a16="http://schemas.microsoft.com/office/drawing/2014/main" id="{C263D95C-C691-4580-A53D-B9F48582E2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84" y="2377607"/>
            <a:ext cx="5196745" cy="3005346"/>
          </a:xfrm>
          <a:prstGeom prst="rect">
            <a:avLst/>
          </a:prstGeom>
        </p:spPr>
      </p:pic>
      <p:pic>
        <p:nvPicPr>
          <p:cNvPr id="7" name="Picture 6">
            <a:extLst>
              <a:ext uri="{FF2B5EF4-FFF2-40B4-BE49-F238E27FC236}">
                <a16:creationId xmlns:a16="http://schemas.microsoft.com/office/drawing/2014/main" id="{4A1CD54E-CA95-4BCE-8327-A95CC8375B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47533" y="4095951"/>
            <a:ext cx="5970699" cy="2349925"/>
          </a:xfrm>
          <a:prstGeom prst="rect">
            <a:avLst/>
          </a:prstGeom>
        </p:spPr>
      </p:pic>
    </p:spTree>
    <p:extLst>
      <p:ext uri="{BB962C8B-B14F-4D97-AF65-F5344CB8AC3E}">
        <p14:creationId xmlns:p14="http://schemas.microsoft.com/office/powerpoint/2010/main" val="447716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8416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t>Azure Resource Manager </a:t>
            </a:r>
            <a:r>
              <a:rPr lang="en-US" sz="5400" dirty="0">
                <a:solidFill>
                  <a:schemeClr val="accent4"/>
                </a:solidFill>
              </a:rPr>
              <a:t>Overview</a:t>
            </a:r>
            <a:endParaRPr lang="en-US" dirty="0">
              <a:solidFill>
                <a:schemeClr val="accent4"/>
              </a:solidFill>
            </a:endParaRPr>
          </a:p>
        </p:txBody>
      </p:sp>
    </p:spTree>
    <p:extLst>
      <p:ext uri="{BB962C8B-B14F-4D97-AF65-F5344CB8AC3E}">
        <p14:creationId xmlns:p14="http://schemas.microsoft.com/office/powerpoint/2010/main" val="9627682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37983" y="1486746"/>
            <a:ext cx="8517602" cy="5243964"/>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505050"/>
                </a:solidFill>
                <a:effectLst/>
                <a:uLnTx/>
                <a:uFillTx/>
                <a:latin typeface="Segoe UI Light"/>
                <a:ea typeface="ＭＳ Ｐゴシック" charset="0"/>
              </a:rPr>
              <a:t>Account and enterprise agreement</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3137" b="0" i="0" u="none" strike="noStrike" kern="1200" cap="none" spc="0" normalizeH="0" baseline="0" noProof="0" dirty="0">
                <a:ln>
                  <a:noFill/>
                </a:ln>
                <a:solidFill>
                  <a:srgbClr val="FFFFFF"/>
                </a:solidFill>
                <a:effectLst/>
                <a:uLnTx/>
                <a:uFillTx/>
                <a:latin typeface="Segoe UI Light"/>
                <a:ea typeface="ＭＳ Ｐゴシック" charset="0"/>
              </a:rPr>
              <a:t>Subscription(s)</a:t>
            </a:r>
          </a:p>
        </p:txBody>
      </p:sp>
      <p:sp>
        <p:nvSpPr>
          <p:cNvPr id="2" name="Title 1"/>
          <p:cNvSpPr>
            <a:spLocks noGrp="1"/>
          </p:cNvSpPr>
          <p:nvPr>
            <p:ph type="title"/>
          </p:nvPr>
        </p:nvSpPr>
        <p:spPr/>
        <p:txBody>
          <a:bodyPr/>
          <a:lstStyle/>
          <a:p>
            <a:r>
              <a:rPr lang="en-US" dirty="0"/>
              <a:t>Azure structure</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Role-based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Azure Resource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Manager policy</a:t>
            </a:r>
          </a:p>
        </p:txBody>
      </p:sp>
      <p:grpSp>
        <p:nvGrpSpPr>
          <p:cNvPr id="26" name="Group 25"/>
          <p:cNvGrpSpPr/>
          <p:nvPr/>
        </p:nvGrpSpPr>
        <p:grpSpPr>
          <a:xfrm>
            <a:off x="6895761" y="3653106"/>
            <a:ext cx="2370926" cy="1878224"/>
            <a:chOff x="7034035" y="3918176"/>
            <a:chExt cx="2418468" cy="1915886"/>
          </a:xfrm>
        </p:grpSpPr>
        <p:pic>
          <p:nvPicPr>
            <p:cNvPr id="138" name="Picture 137"/>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Picture 1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20" name="Group 19"/>
            <p:cNvGrpSpPr/>
            <p:nvPr/>
          </p:nvGrpSpPr>
          <p:grpSpPr>
            <a:xfrm>
              <a:off x="8676156" y="5231530"/>
              <a:ext cx="776347" cy="602532"/>
              <a:chOff x="4423428" y="5105731"/>
              <a:chExt cx="741058"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 name="TextBox 1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7" name="Picture 16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6" cy="1878224"/>
            <a:chOff x="7034035" y="3918176"/>
            <a:chExt cx="2418468" cy="1915886"/>
          </a:xfrm>
        </p:grpSpPr>
        <p:pic>
          <p:nvPicPr>
            <p:cNvPr id="183" name="Picture 182"/>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3" name="Picture 19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185" name="Group 184"/>
            <p:cNvGrpSpPr/>
            <p:nvPr/>
          </p:nvGrpSpPr>
          <p:grpSpPr>
            <a:xfrm>
              <a:off x="8676156" y="5231530"/>
              <a:ext cx="776347" cy="602532"/>
              <a:chOff x="4423428" y="5105731"/>
              <a:chExt cx="741058"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9" name="TextBox 18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7" name="Picture 18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9606404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48024" y="1327789"/>
            <a:ext cx="8829251" cy="5105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1"/>
          <p:cNvSpPr>
            <a:spLocks noGrp="1"/>
          </p:cNvSpPr>
          <p:nvPr>
            <p:ph type="body" sz="quarter" idx="11"/>
          </p:nvPr>
        </p:nvSpPr>
        <p:spPr>
          <a:xfrm>
            <a:off x="263013" y="2403403"/>
            <a:ext cx="3285011" cy="1777923"/>
          </a:xfrm>
        </p:spPr>
        <p:txBody>
          <a:bodyPr/>
          <a:lstStyle/>
          <a:p>
            <a:r>
              <a:rPr lang="en-US" sz="2353" dirty="0"/>
              <a:t>Azure Resource Manager or ARM management interface for Azure</a:t>
            </a:r>
          </a:p>
        </p:txBody>
      </p:sp>
      <p:sp>
        <p:nvSpPr>
          <p:cNvPr id="4" name="Title 3"/>
          <p:cNvSpPr>
            <a:spLocks noGrp="1"/>
          </p:cNvSpPr>
          <p:nvPr>
            <p:ph type="title"/>
          </p:nvPr>
        </p:nvSpPr>
        <p:spPr/>
        <p:txBody>
          <a:bodyPr>
            <a:noAutofit/>
          </a:bodyPr>
          <a:lstStyle/>
          <a:p>
            <a:r>
              <a:rPr lang="en-US" sz="6000" dirty="0"/>
              <a:t>Azure Resource Manager</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9492" y="1598875"/>
            <a:ext cx="7766691" cy="4629357"/>
          </a:xfrm>
          <a:prstGeom prst="rect">
            <a:avLst/>
          </a:prstGeom>
        </p:spPr>
      </p:pic>
    </p:spTree>
    <p:extLst>
      <p:ext uri="{BB962C8B-B14F-4D97-AF65-F5344CB8AC3E}">
        <p14:creationId xmlns:p14="http://schemas.microsoft.com/office/powerpoint/2010/main" val="2302286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723" y="1820547"/>
            <a:ext cx="2613839" cy="1812640"/>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7164" y="1820547"/>
            <a:ext cx="2833375" cy="1840065"/>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69141" y="1792335"/>
            <a:ext cx="2760499" cy="1840852"/>
          </a:xfrm>
          <a:prstGeom prst="rect">
            <a:avLst/>
          </a:prstGeom>
        </p:spPr>
      </p:pic>
      <p:pic>
        <p:nvPicPr>
          <p:cNvPr id="38" name="Picture 37">
            <a:extLst>
              <a:ext uri="{FF2B5EF4-FFF2-40B4-BE49-F238E27FC236}">
                <a16:creationId xmlns:a16="http://schemas.microsoft.com/office/drawing/2014/main" id="{2F876789-DBF8-4338-9C20-BEE6D433CFE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57866" y="1887456"/>
            <a:ext cx="1678822" cy="1678822"/>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767686" y="3660612"/>
            <a:ext cx="1422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4057577" y="3633187"/>
            <a:ext cx="1140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7020305" y="3623622"/>
            <a:ext cx="1935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9489405" y="3688294"/>
            <a:ext cx="3011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Resource Manager</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7"/>
          <a:stretch>
            <a:fillRect/>
          </a:stretch>
        </p:blipFill>
        <p:spPr>
          <a:xfrm>
            <a:off x="4824755" y="4918924"/>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5395290" y="6216547"/>
            <a:ext cx="11674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API</a:t>
            </a:r>
          </a:p>
        </p:txBody>
      </p:sp>
      <p:sp>
        <p:nvSpPr>
          <p:cNvPr id="2" name="TextBox 1">
            <a:extLst>
              <a:ext uri="{FF2B5EF4-FFF2-40B4-BE49-F238E27FC236}">
                <a16:creationId xmlns:a16="http://schemas.microsoft.com/office/drawing/2014/main" id="{705B1E47-F9CE-4F26-ACC5-A988B6645604}"/>
              </a:ext>
            </a:extLst>
          </p:cNvPr>
          <p:cNvSpPr txBox="1"/>
          <p:nvPr/>
        </p:nvSpPr>
        <p:spPr>
          <a:xfrm>
            <a:off x="364723" y="204537"/>
            <a:ext cx="11271965" cy="923330"/>
          </a:xfrm>
          <a:prstGeom prst="rect">
            <a:avLst/>
          </a:prstGeom>
          <a:noFill/>
        </p:spPr>
        <p:txBody>
          <a:bodyPr wrap="square" rtlCol="0">
            <a:spAutoFit/>
          </a:bodyPr>
          <a:lstStyle/>
          <a:p>
            <a:r>
              <a:rPr lang="en-US" sz="5400" dirty="0">
                <a:solidFill>
                  <a:schemeClr val="bg1"/>
                </a:solidFill>
                <a:latin typeface="+mj-lt"/>
              </a:rPr>
              <a:t>All interfaces lead to the same API…</a:t>
            </a:r>
          </a:p>
        </p:txBody>
      </p:sp>
    </p:spTree>
    <p:extLst>
      <p:ext uri="{BB962C8B-B14F-4D97-AF65-F5344CB8AC3E}">
        <p14:creationId xmlns:p14="http://schemas.microsoft.com/office/powerpoint/2010/main" val="375361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1373" y="315192"/>
            <a:ext cx="5078461" cy="1867388"/>
          </a:xfrm>
        </p:spPr>
        <p:txBody>
          <a:bodyPr/>
          <a:lstStyle/>
          <a:p>
            <a:r>
              <a:rPr lang="en-US" sz="5399" spc="0" dirty="0">
                <a:gradFill>
                  <a:gsLst>
                    <a:gs pos="2920">
                      <a:schemeClr val="tx2"/>
                    </a:gs>
                    <a:gs pos="39000">
                      <a:schemeClr val="tx2"/>
                    </a:gs>
                  </a:gsLst>
                  <a:lin ang="5400000" scaled="0"/>
                </a:gradFill>
                <a:cs typeface="+mn-cs"/>
              </a:rPr>
              <a:t>Resource Providers</a:t>
            </a:r>
          </a:p>
        </p:txBody>
      </p:sp>
      <p:sp>
        <p:nvSpPr>
          <p:cNvPr id="3" name="Subtitle 2"/>
          <p:cNvSpPr>
            <a:spLocks noGrp="1"/>
          </p:cNvSpPr>
          <p:nvPr>
            <p:ph type="subTitle" idx="1"/>
          </p:nvPr>
        </p:nvSpPr>
        <p:spPr>
          <a:xfrm>
            <a:off x="6214533" y="2494609"/>
            <a:ext cx="5825067" cy="3892904"/>
          </a:xfrm>
        </p:spPr>
        <p:txBody>
          <a:bodyPr>
            <a:normAutofit fontScale="92500" lnSpcReduction="20000"/>
          </a:bodyPr>
          <a:lstStyle/>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Individual resources</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Provision resources in isolation</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Deployment becomes more complex</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Management of app is </a:t>
            </a:r>
            <a:r>
              <a:rPr lang="en-US" sz="2400" dirty="0">
                <a:latin typeface="Segoe UI Light" panose="020B0502040204020203" pitchFamily="34" charset="0"/>
                <a:cs typeface="Segoe UI Light" panose="020B0502040204020203" pitchFamily="34" charset="0"/>
              </a:rPr>
              <a:t>challenging</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Proper use of resources becomes more abstract</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Isolation makes communication a challenge</a:t>
            </a:r>
          </a:p>
          <a:p>
            <a:endParaRPr lang="en-US" sz="2400" dirty="0">
              <a:latin typeface="Segoe UI Light" panose="020B0502040204020203" pitchFamily="34" charset="0"/>
              <a:cs typeface="Segoe UI Light" panose="020B0502040204020203" pitchFamily="34" charset="0"/>
            </a:endParaRPr>
          </a:p>
          <a:p>
            <a:pPr marL="346009" indent="-346009"/>
            <a:endParaRPr lang="en-US" dirty="0"/>
          </a:p>
        </p:txBody>
      </p:sp>
      <p:sp>
        <p:nvSpPr>
          <p:cNvPr id="335" name="Freeform 5"/>
          <p:cNvSpPr>
            <a:spLocks/>
          </p:cNvSpPr>
          <p:nvPr/>
        </p:nvSpPr>
        <p:spPr bwMode="auto">
          <a:xfrm>
            <a:off x="511407" y="31519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6"/>
          <p:cNvSpPr>
            <a:spLocks/>
          </p:cNvSpPr>
          <p:nvPr/>
        </p:nvSpPr>
        <p:spPr bwMode="auto">
          <a:xfrm>
            <a:off x="509820" y="315191"/>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0"/>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1"/>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2"/>
          <p:cNvSpPr>
            <a:spLocks/>
          </p:cNvSpPr>
          <p:nvPr/>
        </p:nvSpPr>
        <p:spPr bwMode="auto">
          <a:xfrm>
            <a:off x="863459" y="638880"/>
            <a:ext cx="157141"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3"/>
          <p:cNvSpPr>
            <a:spLocks/>
          </p:cNvSpPr>
          <p:nvPr/>
        </p:nvSpPr>
        <p:spPr bwMode="auto">
          <a:xfrm>
            <a:off x="1058696" y="1073793"/>
            <a:ext cx="777764" cy="385709"/>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4"/>
          <p:cNvSpPr>
            <a:spLocks/>
          </p:cNvSpPr>
          <p:nvPr/>
        </p:nvSpPr>
        <p:spPr bwMode="auto">
          <a:xfrm>
            <a:off x="1368213" y="781733"/>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5"/>
          <p:cNvSpPr>
            <a:spLocks/>
          </p:cNvSpPr>
          <p:nvPr/>
        </p:nvSpPr>
        <p:spPr bwMode="auto">
          <a:xfrm>
            <a:off x="1103140" y="491263"/>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6"/>
          <p:cNvSpPr>
            <a:spLocks/>
          </p:cNvSpPr>
          <p:nvPr/>
        </p:nvSpPr>
        <p:spPr bwMode="auto">
          <a:xfrm>
            <a:off x="884095" y="1054745"/>
            <a:ext cx="174600" cy="439676"/>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7"/>
          <p:cNvSpPr>
            <a:spLocks/>
          </p:cNvSpPr>
          <p:nvPr/>
        </p:nvSpPr>
        <p:spPr bwMode="auto">
          <a:xfrm>
            <a:off x="963458" y="721418"/>
            <a:ext cx="404756"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
          <p:cNvSpPr>
            <a:spLocks/>
          </p:cNvSpPr>
          <p:nvPr/>
        </p:nvSpPr>
        <p:spPr bwMode="auto">
          <a:xfrm>
            <a:off x="1258691" y="584912"/>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9"/>
          <p:cNvSpPr>
            <a:spLocks/>
          </p:cNvSpPr>
          <p:nvPr/>
        </p:nvSpPr>
        <p:spPr bwMode="auto">
          <a:xfrm>
            <a:off x="1561860" y="930937"/>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20"/>
          <p:cNvSpPr>
            <a:spLocks/>
          </p:cNvSpPr>
          <p:nvPr/>
        </p:nvSpPr>
        <p:spPr bwMode="auto">
          <a:xfrm>
            <a:off x="1311072" y="1242044"/>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21"/>
          <p:cNvSpPr>
            <a:spLocks/>
          </p:cNvSpPr>
          <p:nvPr/>
        </p:nvSpPr>
        <p:spPr bwMode="auto">
          <a:xfrm>
            <a:off x="846000" y="856337"/>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TextBox 348"/>
          <p:cNvSpPr txBox="1"/>
          <p:nvPr/>
        </p:nvSpPr>
        <p:spPr>
          <a:xfrm>
            <a:off x="508231" y="177048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Web Site</a:t>
            </a:r>
          </a:p>
        </p:txBody>
      </p:sp>
      <p:sp>
        <p:nvSpPr>
          <p:cNvPr id="350" name="Freeform 5"/>
          <p:cNvSpPr>
            <a:spLocks/>
          </p:cNvSpPr>
          <p:nvPr/>
        </p:nvSpPr>
        <p:spPr bwMode="auto">
          <a:xfrm>
            <a:off x="3168189" y="72728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
          <p:cNvSpPr>
            <a:spLocks/>
          </p:cNvSpPr>
          <p:nvPr/>
        </p:nvSpPr>
        <p:spPr bwMode="auto">
          <a:xfrm>
            <a:off x="3166602" y="72728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TextBox 351"/>
          <p:cNvSpPr txBox="1"/>
          <p:nvPr/>
        </p:nvSpPr>
        <p:spPr>
          <a:xfrm>
            <a:off x="3165013" y="218257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Storage</a:t>
            </a:r>
          </a:p>
        </p:txBody>
      </p:sp>
      <p:sp>
        <p:nvSpPr>
          <p:cNvPr id="353" name="Freeform 42"/>
          <p:cNvSpPr>
            <a:spLocks/>
          </p:cNvSpPr>
          <p:nvPr/>
        </p:nvSpPr>
        <p:spPr bwMode="auto">
          <a:xfrm>
            <a:off x="3478502" y="1149379"/>
            <a:ext cx="1114267"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43"/>
          <p:cNvSpPr>
            <a:spLocks/>
          </p:cNvSpPr>
          <p:nvPr/>
        </p:nvSpPr>
        <p:spPr bwMode="auto">
          <a:xfrm>
            <a:off x="3478502" y="979542"/>
            <a:ext cx="1114267"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Rectangle 44"/>
          <p:cNvSpPr>
            <a:spLocks noChangeArrowheads="1"/>
          </p:cNvSpPr>
          <p:nvPr/>
        </p:nvSpPr>
        <p:spPr bwMode="auto">
          <a:xfrm>
            <a:off x="3807069"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Rectangle 45"/>
          <p:cNvSpPr>
            <a:spLocks noChangeArrowheads="1"/>
          </p:cNvSpPr>
          <p:nvPr/>
        </p:nvSpPr>
        <p:spPr bwMode="auto">
          <a:xfrm>
            <a:off x="3807069"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Rectangle 4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Rectangle 4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48"/>
          <p:cNvSpPr>
            <a:spLocks noChangeArrowheads="1"/>
          </p:cNvSpPr>
          <p:nvPr/>
        </p:nvSpPr>
        <p:spPr bwMode="auto">
          <a:xfrm>
            <a:off x="3807069"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49"/>
          <p:cNvSpPr>
            <a:spLocks noChangeArrowheads="1"/>
          </p:cNvSpPr>
          <p:nvPr/>
        </p:nvSpPr>
        <p:spPr bwMode="auto">
          <a:xfrm>
            <a:off x="3807069"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50"/>
          <p:cNvSpPr>
            <a:spLocks noChangeArrowheads="1"/>
          </p:cNvSpPr>
          <p:nvPr/>
        </p:nvSpPr>
        <p:spPr bwMode="auto">
          <a:xfrm>
            <a:off x="4054683"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51"/>
          <p:cNvSpPr>
            <a:spLocks noChangeArrowheads="1"/>
          </p:cNvSpPr>
          <p:nvPr/>
        </p:nvSpPr>
        <p:spPr bwMode="auto">
          <a:xfrm>
            <a:off x="4054683"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52"/>
          <p:cNvSpPr>
            <a:spLocks noChangeArrowheads="1"/>
          </p:cNvSpPr>
          <p:nvPr/>
        </p:nvSpPr>
        <p:spPr bwMode="auto">
          <a:xfrm>
            <a:off x="4054683"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53"/>
          <p:cNvSpPr>
            <a:spLocks noChangeArrowheads="1"/>
          </p:cNvSpPr>
          <p:nvPr/>
        </p:nvSpPr>
        <p:spPr bwMode="auto">
          <a:xfrm>
            <a:off x="4054683"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54"/>
          <p:cNvSpPr>
            <a:spLocks noChangeArrowheads="1"/>
          </p:cNvSpPr>
          <p:nvPr/>
        </p:nvSpPr>
        <p:spPr bwMode="auto">
          <a:xfrm>
            <a:off x="4054683"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55"/>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56"/>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57"/>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58"/>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59"/>
          <p:cNvSpPr>
            <a:spLocks noChangeArrowheads="1"/>
          </p:cNvSpPr>
          <p:nvPr/>
        </p:nvSpPr>
        <p:spPr bwMode="auto">
          <a:xfrm>
            <a:off x="3561041"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60"/>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61"/>
          <p:cNvSpPr>
            <a:spLocks noChangeArrowheads="1"/>
          </p:cNvSpPr>
          <p:nvPr/>
        </p:nvSpPr>
        <p:spPr bwMode="auto">
          <a:xfrm>
            <a:off x="3561041"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62"/>
          <p:cNvSpPr>
            <a:spLocks noChangeArrowheads="1"/>
          </p:cNvSpPr>
          <p:nvPr/>
        </p:nvSpPr>
        <p:spPr bwMode="auto">
          <a:xfrm>
            <a:off x="3561041" y="1723974"/>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63"/>
          <p:cNvSpPr>
            <a:spLocks noChangeArrowheads="1"/>
          </p:cNvSpPr>
          <p:nvPr/>
        </p:nvSpPr>
        <p:spPr bwMode="auto">
          <a:xfrm>
            <a:off x="3807069"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64"/>
          <p:cNvSpPr>
            <a:spLocks noChangeArrowheads="1"/>
          </p:cNvSpPr>
          <p:nvPr/>
        </p:nvSpPr>
        <p:spPr bwMode="auto">
          <a:xfrm>
            <a:off x="4054683"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65"/>
          <p:cNvSpPr>
            <a:spLocks noChangeArrowheads="1"/>
          </p:cNvSpPr>
          <p:nvPr/>
        </p:nvSpPr>
        <p:spPr bwMode="auto">
          <a:xfrm>
            <a:off x="4303885"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66"/>
          <p:cNvSpPr>
            <a:spLocks noChangeArrowheads="1"/>
          </p:cNvSpPr>
          <p:nvPr/>
        </p:nvSpPr>
        <p:spPr bwMode="auto">
          <a:xfrm>
            <a:off x="4303885"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67"/>
          <p:cNvSpPr>
            <a:spLocks noChangeArrowheads="1"/>
          </p:cNvSpPr>
          <p:nvPr/>
        </p:nvSpPr>
        <p:spPr bwMode="auto">
          <a:xfrm>
            <a:off x="4303885"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68"/>
          <p:cNvSpPr>
            <a:spLocks noChangeArrowheads="1"/>
          </p:cNvSpPr>
          <p:nvPr/>
        </p:nvSpPr>
        <p:spPr bwMode="auto">
          <a:xfrm>
            <a:off x="4303885"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69"/>
          <p:cNvSpPr>
            <a:spLocks noEditPoints="1"/>
          </p:cNvSpPr>
          <p:nvPr/>
        </p:nvSpPr>
        <p:spPr bwMode="auto">
          <a:xfrm>
            <a:off x="3513422" y="979542"/>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70"/>
          <p:cNvSpPr>
            <a:spLocks/>
          </p:cNvSpPr>
          <p:nvPr/>
        </p:nvSpPr>
        <p:spPr bwMode="auto">
          <a:xfrm>
            <a:off x="3773735" y="979542"/>
            <a:ext cx="365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71"/>
          <p:cNvSpPr>
            <a:spLocks/>
          </p:cNvSpPr>
          <p:nvPr/>
        </p:nvSpPr>
        <p:spPr bwMode="auto">
          <a:xfrm>
            <a:off x="3516597" y="1930319"/>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72"/>
          <p:cNvSpPr>
            <a:spLocks noEditPoints="1"/>
          </p:cNvSpPr>
          <p:nvPr/>
        </p:nvSpPr>
        <p:spPr bwMode="auto">
          <a:xfrm>
            <a:off x="3478501" y="1149379"/>
            <a:ext cx="814272"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73"/>
          <p:cNvSpPr>
            <a:spLocks/>
          </p:cNvSpPr>
          <p:nvPr/>
        </p:nvSpPr>
        <p:spPr bwMode="auto">
          <a:xfrm>
            <a:off x="3478502" y="979542"/>
            <a:ext cx="969825"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74"/>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75"/>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7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7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78"/>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79"/>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80"/>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81"/>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82"/>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83"/>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84"/>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85"/>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86"/>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87"/>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88"/>
          <p:cNvSpPr>
            <a:spLocks noChangeArrowheads="1"/>
          </p:cNvSpPr>
          <p:nvPr/>
        </p:nvSpPr>
        <p:spPr bwMode="auto">
          <a:xfrm>
            <a:off x="3561041" y="1557310"/>
            <a:ext cx="206345" cy="125396"/>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89"/>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90"/>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91"/>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5"/>
          <p:cNvSpPr>
            <a:spLocks/>
          </p:cNvSpPr>
          <p:nvPr/>
        </p:nvSpPr>
        <p:spPr bwMode="auto">
          <a:xfrm>
            <a:off x="1103139" y="322760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6"/>
          <p:cNvSpPr>
            <a:spLocks/>
          </p:cNvSpPr>
          <p:nvPr/>
        </p:nvSpPr>
        <p:spPr bwMode="auto">
          <a:xfrm>
            <a:off x="1101551" y="322760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TextBox 404"/>
          <p:cNvSpPr txBox="1"/>
          <p:nvPr/>
        </p:nvSpPr>
        <p:spPr>
          <a:xfrm>
            <a:off x="1099963" y="4682900"/>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Database</a:t>
            </a:r>
          </a:p>
        </p:txBody>
      </p:sp>
      <p:sp>
        <p:nvSpPr>
          <p:cNvPr id="406" name="Freeform 22"/>
          <p:cNvSpPr>
            <a:spLocks/>
          </p:cNvSpPr>
          <p:nvPr/>
        </p:nvSpPr>
        <p:spPr bwMode="auto">
          <a:xfrm>
            <a:off x="1558795" y="3586081"/>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Freeform 23"/>
          <p:cNvSpPr>
            <a:spLocks/>
          </p:cNvSpPr>
          <p:nvPr/>
        </p:nvSpPr>
        <p:spPr bwMode="auto">
          <a:xfrm>
            <a:off x="1985774" y="3586081"/>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24"/>
          <p:cNvSpPr>
            <a:spLocks noChangeArrowheads="1"/>
          </p:cNvSpPr>
          <p:nvPr/>
        </p:nvSpPr>
        <p:spPr bwMode="auto">
          <a:xfrm>
            <a:off x="1558796" y="3430528"/>
            <a:ext cx="863477"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Oval 25"/>
          <p:cNvSpPr>
            <a:spLocks noChangeArrowheads="1"/>
          </p:cNvSpPr>
          <p:nvPr/>
        </p:nvSpPr>
        <p:spPr bwMode="auto">
          <a:xfrm>
            <a:off x="1646097" y="3471798"/>
            <a:ext cx="688878"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26"/>
          <p:cNvSpPr>
            <a:spLocks/>
          </p:cNvSpPr>
          <p:nvPr/>
        </p:nvSpPr>
        <p:spPr bwMode="auto">
          <a:xfrm>
            <a:off x="1646097" y="3471798"/>
            <a:ext cx="688878"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27"/>
          <p:cNvSpPr>
            <a:spLocks noEditPoints="1"/>
          </p:cNvSpPr>
          <p:nvPr/>
        </p:nvSpPr>
        <p:spPr bwMode="auto">
          <a:xfrm>
            <a:off x="1676255" y="3935282"/>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28"/>
          <p:cNvSpPr>
            <a:spLocks/>
          </p:cNvSpPr>
          <p:nvPr/>
        </p:nvSpPr>
        <p:spPr bwMode="auto">
          <a:xfrm>
            <a:off x="1755619" y="3998774"/>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29"/>
          <p:cNvSpPr>
            <a:spLocks/>
          </p:cNvSpPr>
          <p:nvPr/>
        </p:nvSpPr>
        <p:spPr bwMode="auto">
          <a:xfrm>
            <a:off x="2119106" y="3992424"/>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30"/>
          <p:cNvSpPr>
            <a:spLocks/>
          </p:cNvSpPr>
          <p:nvPr/>
        </p:nvSpPr>
        <p:spPr bwMode="auto">
          <a:xfrm>
            <a:off x="2117517" y="4136866"/>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5"/>
          <p:cNvSpPr>
            <a:spLocks/>
          </p:cNvSpPr>
          <p:nvPr/>
        </p:nvSpPr>
        <p:spPr bwMode="auto">
          <a:xfrm>
            <a:off x="3805797" y="3800048"/>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6"/>
          <p:cNvSpPr>
            <a:spLocks/>
          </p:cNvSpPr>
          <p:nvPr/>
        </p:nvSpPr>
        <p:spPr bwMode="auto">
          <a:xfrm>
            <a:off x="3804210" y="3800047"/>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TextBox 416"/>
          <p:cNvSpPr txBox="1"/>
          <p:nvPr/>
        </p:nvSpPr>
        <p:spPr>
          <a:xfrm>
            <a:off x="3802621" y="5255345"/>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Virtual Machine</a:t>
            </a:r>
          </a:p>
        </p:txBody>
      </p:sp>
      <p:sp>
        <p:nvSpPr>
          <p:cNvPr id="418" name="Freeform 31"/>
          <p:cNvSpPr>
            <a:spLocks/>
          </p:cNvSpPr>
          <p:nvPr/>
        </p:nvSpPr>
        <p:spPr bwMode="auto">
          <a:xfrm>
            <a:off x="4306602" y="4900590"/>
            <a:ext cx="760305"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32"/>
          <p:cNvSpPr>
            <a:spLocks noEditPoints="1"/>
          </p:cNvSpPr>
          <p:nvPr/>
        </p:nvSpPr>
        <p:spPr bwMode="auto">
          <a:xfrm>
            <a:off x="4106605" y="4049811"/>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33"/>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34"/>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35"/>
          <p:cNvSpPr>
            <a:spLocks/>
          </p:cNvSpPr>
          <p:nvPr/>
        </p:nvSpPr>
        <p:spPr bwMode="auto">
          <a:xfrm>
            <a:off x="4106605" y="4049811"/>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36"/>
          <p:cNvSpPr>
            <a:spLocks/>
          </p:cNvSpPr>
          <p:nvPr/>
        </p:nvSpPr>
        <p:spPr bwMode="auto">
          <a:xfrm>
            <a:off x="4193905" y="4138698"/>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7"/>
          <p:cNvSpPr>
            <a:spLocks noChangeArrowheads="1"/>
          </p:cNvSpPr>
          <p:nvPr/>
        </p:nvSpPr>
        <p:spPr bwMode="auto">
          <a:xfrm>
            <a:off x="4306602" y="5052967"/>
            <a:ext cx="760305"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Oval 38"/>
          <p:cNvSpPr>
            <a:spLocks noChangeArrowheads="1"/>
          </p:cNvSpPr>
          <p:nvPr/>
        </p:nvSpPr>
        <p:spPr bwMode="auto">
          <a:xfrm>
            <a:off x="4666913" y="4081555"/>
            <a:ext cx="31745" cy="3333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39"/>
          <p:cNvSpPr>
            <a:spLocks/>
          </p:cNvSpPr>
          <p:nvPr/>
        </p:nvSpPr>
        <p:spPr bwMode="auto">
          <a:xfrm>
            <a:off x="4476440" y="4216476"/>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40"/>
          <p:cNvSpPr>
            <a:spLocks/>
          </p:cNvSpPr>
          <p:nvPr/>
        </p:nvSpPr>
        <p:spPr bwMode="auto">
          <a:xfrm>
            <a:off x="4447869" y="438313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Freeform 41"/>
          <p:cNvSpPr>
            <a:spLocks/>
          </p:cNvSpPr>
          <p:nvPr/>
        </p:nvSpPr>
        <p:spPr bwMode="auto">
          <a:xfrm>
            <a:off x="4709769" y="4384726"/>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4177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4556825" cy="5105209"/>
          </a:xfrm>
        </p:spPr>
        <p:txBody>
          <a:bodyPr/>
          <a:lstStyle/>
          <a:p>
            <a:pPr>
              <a:lnSpc>
                <a:spcPct val="100000"/>
              </a:lnSpc>
              <a:spcBef>
                <a:spcPts val="0"/>
              </a:spcBef>
              <a:spcAft>
                <a:spcPts val="1765"/>
              </a:spcAft>
            </a:pPr>
            <a:r>
              <a:rPr lang="en-US" sz="2353" dirty="0"/>
              <a:t>Logical groups of multiple resources of similar or different types</a:t>
            </a:r>
          </a:p>
          <a:p>
            <a:pPr>
              <a:lnSpc>
                <a:spcPct val="100000"/>
              </a:lnSpc>
              <a:spcBef>
                <a:spcPts val="0"/>
              </a:spcBef>
              <a:spcAft>
                <a:spcPts val="1765"/>
              </a:spcAft>
            </a:pPr>
            <a:r>
              <a:rPr lang="en-US" sz="2353" dirty="0"/>
              <a:t>Every resource must be in a resource group, cannot be in more than one</a:t>
            </a:r>
          </a:p>
          <a:p>
            <a:pPr>
              <a:lnSpc>
                <a:spcPct val="100000"/>
              </a:lnSpc>
              <a:spcBef>
                <a:spcPts val="0"/>
              </a:spcBef>
              <a:spcAft>
                <a:spcPts val="1765"/>
              </a:spcAft>
            </a:pPr>
            <a:r>
              <a:rPr lang="en-US" sz="2353" dirty="0"/>
              <a:t>Resources inside resource group may span across regions</a:t>
            </a:r>
          </a:p>
          <a:p>
            <a:pPr>
              <a:lnSpc>
                <a:spcPct val="100000"/>
              </a:lnSpc>
              <a:spcBef>
                <a:spcPts val="0"/>
              </a:spcBef>
              <a:spcAft>
                <a:spcPts val="1765"/>
              </a:spcAft>
            </a:pPr>
            <a:r>
              <a:rPr lang="en-US" sz="2353" dirty="0"/>
              <a:t>Resource Group has a location for storing metadata</a:t>
            </a:r>
          </a:p>
          <a:p>
            <a:endParaRPr lang="en-US" sz="2353" dirty="0"/>
          </a:p>
        </p:txBody>
      </p:sp>
      <p:sp>
        <p:nvSpPr>
          <p:cNvPr id="3" name="Title 2"/>
          <p:cNvSpPr>
            <a:spLocks noGrp="1"/>
          </p:cNvSpPr>
          <p:nvPr>
            <p:ph type="title"/>
          </p:nvPr>
        </p:nvSpPr>
        <p:spPr/>
        <p:txBody>
          <a:bodyPr/>
          <a:lstStyle/>
          <a:p>
            <a:r>
              <a:rPr lang="en-US" dirty="0"/>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8877085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483089"/>
            <a:ext cx="4669446" cy="1219874"/>
          </a:xfrm>
          <a:prstGeom prst="rect">
            <a:avLst/>
          </a:prstGeom>
        </p:spPr>
        <p:txBody>
          <a:bodyPr>
            <a:noAutofit/>
          </a:bodyPr>
          <a:lstStyle/>
          <a:p>
            <a:pPr marL="0" indent="0">
              <a:buNone/>
            </a:pPr>
            <a:r>
              <a:rPr lang="en-US" sz="2800" dirty="0">
                <a:latin typeface="Segoe UI Light" panose="020B0502040204020203" pitchFamily="34" charset="0"/>
                <a:cs typeface="Segoe UI Light" panose="020B0502040204020203" pitchFamily="34" charset="0"/>
              </a:rPr>
              <a:t>Question: </a:t>
            </a:r>
          </a:p>
          <a:p>
            <a:pPr marL="0" indent="0">
              <a:buNone/>
            </a:pPr>
            <a:r>
              <a:rPr lang="en-US" sz="2000" dirty="0">
                <a:latin typeface="Segoe UI Light" panose="020B0502040204020203" pitchFamily="34" charset="0"/>
                <a:cs typeface="Segoe UI Light" panose="020B0502040204020203" pitchFamily="34" charset="0"/>
              </a:rPr>
              <a:t>Should these resources be in the same group or a different one?</a:t>
            </a:r>
          </a:p>
        </p:txBody>
      </p:sp>
      <p:sp>
        <p:nvSpPr>
          <p:cNvPr id="2" name="Title 1"/>
          <p:cNvSpPr>
            <a:spLocks noGrp="1"/>
          </p:cNvSpPr>
          <p:nvPr>
            <p:ph type="title"/>
          </p:nvPr>
        </p:nvSpPr>
        <p:spPr/>
        <p:txBody>
          <a:bodyPr/>
          <a:lstStyle/>
          <a:p>
            <a:r>
              <a:rPr lang="en-US" dirty="0"/>
              <a:t>Resource Group Lifecycle</a:t>
            </a:r>
          </a:p>
        </p:txBody>
      </p:sp>
      <p:sp>
        <p:nvSpPr>
          <p:cNvPr id="5" name="Subtitle 2"/>
          <p:cNvSpPr txBox="1">
            <a:spLocks/>
          </p:cNvSpPr>
          <p:nvPr/>
        </p:nvSpPr>
        <p:spPr>
          <a:xfrm>
            <a:off x="561583" y="2885793"/>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Do they have common lifecycle and management?</a:t>
            </a:r>
          </a:p>
        </p:txBody>
      </p:sp>
      <p:sp>
        <p:nvSpPr>
          <p:cNvPr id="6" name="Subtitle 2"/>
          <p:cNvSpPr txBox="1">
            <a:spLocks/>
          </p:cNvSpPr>
          <p:nvPr/>
        </p:nvSpPr>
        <p:spPr>
          <a:xfrm>
            <a:off x="561583" y="4306177"/>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Up to you.</a:t>
            </a:r>
          </a:p>
        </p:txBody>
      </p:sp>
      <p:pic>
        <p:nvPicPr>
          <p:cNvPr id="244" name="Picture 2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3429" y="1309864"/>
            <a:ext cx="5891370" cy="4965121"/>
          </a:xfrm>
          <a:prstGeom prst="rect">
            <a:avLst/>
          </a:prstGeom>
        </p:spPr>
      </p:pic>
    </p:spTree>
    <p:extLst>
      <p:ext uri="{BB962C8B-B14F-4D97-AF65-F5344CB8AC3E}">
        <p14:creationId xmlns:p14="http://schemas.microsoft.com/office/powerpoint/2010/main" val="8619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61583" y="210911"/>
            <a:ext cx="11078251"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0" normalizeH="0" baseline="0" noProof="0" dirty="0">
                <a:ln>
                  <a:noFill/>
                </a:ln>
                <a:solidFill>
                  <a:srgbClr val="FFFFFF"/>
                </a:solidFill>
                <a:effectLst/>
                <a:uLnTx/>
                <a:uFillTx/>
                <a:latin typeface="Segoe UI Light"/>
                <a:ea typeface="+mj-ea"/>
                <a:cs typeface="+mj-cs"/>
              </a:rPr>
              <a:t>Organizational concepts</a:t>
            </a:r>
          </a:p>
        </p:txBody>
      </p:sp>
      <p:sp>
        <p:nvSpPr>
          <p:cNvPr id="6" name="Content Placeholder 2"/>
          <p:cNvSpPr txBox="1">
            <a:spLocks/>
          </p:cNvSpPr>
          <p:nvPr/>
        </p:nvSpPr>
        <p:spPr>
          <a:xfrm>
            <a:off x="566592" y="1574934"/>
            <a:ext cx="5006493" cy="40192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1000"/>
              </a:spcBef>
              <a:spcAft>
                <a:spcPts val="0"/>
              </a:spcAft>
              <a:buClrTx/>
              <a:buSzTx/>
              <a:buFont typeface="Arial" panose="020B0604020202020204" pitchFamily="34" charset="0"/>
              <a:buNone/>
              <a:tabLst/>
              <a:defRPr/>
            </a:pPr>
            <a:r>
              <a:rPr kumimoji="0" lang="en-US" sz="3529"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Resource groups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Tightly coupled to a container of resources </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Follows RBAC rules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 resource group at a time</a:t>
            </a:r>
          </a:p>
          <a:p>
            <a:pPr marL="448193" marR="0" lvl="1" indent="0" algn="l" defTabSz="914400" rtl="0" eaLnBrk="1" fontAlgn="ctr" latinLnBrk="0" hangingPunct="1">
              <a:lnSpc>
                <a:spcPct val="100000"/>
              </a:lnSpc>
              <a:spcBef>
                <a:spcPts val="500"/>
              </a:spcBef>
              <a:spcAft>
                <a:spcPts val="0"/>
              </a:spcAft>
              <a:buClrTx/>
              <a:buSzTx/>
              <a:buFont typeface="Arial" panose="020B0604020202020204" pitchFamily="34" charset="0"/>
              <a:buNone/>
              <a:tabLst/>
              <a:defRPr/>
            </a:pPr>
            <a:endParaRPr kumimoji="0" lang="en-US" sz="1961"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Content Placeholder 2"/>
          <p:cNvSpPr txBox="1">
            <a:spLocks/>
          </p:cNvSpPr>
          <p:nvPr/>
        </p:nvSpPr>
        <p:spPr>
          <a:xfrm>
            <a:off x="6232614" y="1574933"/>
            <a:ext cx="5241935" cy="4060846"/>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157" rtl="0" eaLnBrk="1" fontAlgn="ctr" latinLnBrk="0" hangingPunct="1">
              <a:lnSpc>
                <a:spcPct val="100000"/>
              </a:lnSpc>
              <a:spcBef>
                <a:spcPct val="20000"/>
              </a:spcBef>
              <a:spcAft>
                <a:spcPts val="0"/>
              </a:spcAft>
              <a:buClrTx/>
              <a:buSzTx/>
              <a:buFont typeface="Arial" pitchFamily="34" charset="0"/>
              <a:buNone/>
              <a:tabLst/>
              <a:defRPr/>
            </a:pPr>
            <a:r>
              <a:rPr kumimoji="0" lang="en-US" sz="3529" b="0" i="0" u="none" strike="noStrike" kern="120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rPr>
              <a:t>Tags</a:t>
            </a:r>
            <a:endPar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endParaRPr>
          </a:p>
          <a:p>
            <a:pPr marL="336145" marR="0" lvl="1" indent="-336145" algn="l" defTabSz="896157" rtl="0" eaLnBrk="1" fontAlgn="auto" latinLnBrk="0" hangingPunct="1">
              <a:lnSpc>
                <a:spcPct val="100000"/>
              </a:lnSpc>
              <a:spcBef>
                <a:spcPct val="20000"/>
              </a:spcBef>
              <a:spcAft>
                <a:spcPts val="0"/>
              </a:spcAft>
              <a:buClrTx/>
              <a:buSzTx/>
              <a:buFont typeface="Arial" pitchFamily="34" charset="0"/>
              <a:buChar char="•"/>
              <a:tabLst/>
              <a:defRPr/>
            </a:pPr>
            <a:endParaRPr kumimoji="0" lang="en-US"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Loosely coupled user or system defined categorization </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Arbitrary boundaries</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15 tags to use as needed</a:t>
            </a:r>
          </a:p>
          <a:p>
            <a:pPr marL="0" marR="0" lvl="1" indent="0" algn="l" defTabSz="896157" rtl="0" eaLnBrk="1" fontAlgn="auto" latinLnBrk="0" hangingPunct="1">
              <a:lnSpc>
                <a:spcPct val="100000"/>
              </a:lnSpc>
              <a:spcBef>
                <a:spcPct val="20000"/>
              </a:spcBef>
              <a:spcAft>
                <a:spcPts val="0"/>
              </a:spcAft>
              <a:buClrTx/>
              <a:buSzTx/>
              <a:buFont typeface="Arial" pitchFamily="34" charset="0"/>
              <a:buNone/>
              <a:tabLst/>
              <a:defRPr/>
            </a:pPr>
            <a:endPar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Content Placeholder 2"/>
          <p:cNvSpPr txBox="1">
            <a:spLocks/>
          </p:cNvSpPr>
          <p:nvPr/>
        </p:nvSpPr>
        <p:spPr>
          <a:xfrm>
            <a:off x="270066" y="5371254"/>
            <a:ext cx="11651870" cy="2417800"/>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57" rtl="0" eaLnBrk="1" fontAlgn="auto" latinLnBrk="0" hangingPunct="1">
              <a:lnSpc>
                <a:spcPct val="100000"/>
              </a:lnSpc>
              <a:spcBef>
                <a:spcPct val="20000"/>
              </a:spcBef>
              <a:spcAft>
                <a:spcPts val="0"/>
              </a:spcAft>
              <a:buClrTx/>
              <a:buSzTx/>
              <a:buFont typeface="Arial" pitchFamily="34" charset="0"/>
              <a:buNone/>
              <a:tabLst/>
              <a:defRPr/>
            </a:pPr>
            <a:r>
              <a:rPr kumimoji="0" lang="en-US" sz="2745"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Resource groups and tags are the building blocks from which users define </a:t>
            </a:r>
            <a:r>
              <a:rPr kumimoji="0" lang="en-US" sz="2745" b="1"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applications</a:t>
            </a:r>
            <a:r>
              <a:rPr kumimoji="0" lang="en-US" sz="2745"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a:t>
            </a:r>
            <a:endParaRPr kumimoji="0" lang="en-US" sz="2745" b="1"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cxnSp>
        <p:nvCxnSpPr>
          <p:cNvPr id="3" name="Straight Connector 2"/>
          <p:cNvCxnSpPr/>
          <p:nvPr/>
        </p:nvCxnSpPr>
        <p:spPr>
          <a:xfrm>
            <a:off x="710987" y="2417402"/>
            <a:ext cx="4787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14709" y="2417402"/>
            <a:ext cx="48357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2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60799" y="1483089"/>
            <a:ext cx="11079822" cy="4468596"/>
          </a:xfrm>
          <a:prstGeom prst="rect">
            <a:avLst/>
          </a:prstGeom>
        </p:spPr>
        <p:txBody>
          <a:bodyPr/>
          <a:lstStyle/>
          <a:p>
            <a:r>
              <a:rPr lang="en-US" dirty="0"/>
              <a:t>Allows secure access with granular permissions to resources</a:t>
            </a:r>
          </a:p>
          <a:p>
            <a:endParaRPr lang="en-US" dirty="0"/>
          </a:p>
          <a:p>
            <a:r>
              <a:rPr lang="en-US" dirty="0"/>
              <a:t>Assignable to users, groups or service principals or VMs</a:t>
            </a:r>
          </a:p>
          <a:p>
            <a:endParaRPr lang="en-US" dirty="0"/>
          </a:p>
          <a:p>
            <a:r>
              <a:rPr lang="en-US" dirty="0"/>
              <a:t>Built-in roles make it easy to get started</a:t>
            </a:r>
          </a:p>
        </p:txBody>
      </p:sp>
      <p:sp>
        <p:nvSpPr>
          <p:cNvPr id="2" name="Title 1"/>
          <p:cNvSpPr>
            <a:spLocks noGrp="1"/>
          </p:cNvSpPr>
          <p:nvPr>
            <p:ph type="title"/>
          </p:nvPr>
        </p:nvSpPr>
        <p:spPr/>
        <p:txBody>
          <a:bodyPr/>
          <a:lstStyle/>
          <a:p>
            <a:r>
              <a:rPr lang="en-US" dirty="0"/>
              <a:t>Access Control: RBAC</a:t>
            </a:r>
          </a:p>
        </p:txBody>
      </p:sp>
    </p:spTree>
    <p:extLst>
      <p:ext uri="{BB962C8B-B14F-4D97-AF65-F5344CB8AC3E}">
        <p14:creationId xmlns:p14="http://schemas.microsoft.com/office/powerpoint/2010/main" val="95822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B0AC3D-16B1-43FA-A495-5853A4B7BC97}"/>
              </a:ext>
            </a:extLst>
          </p:cNvPr>
          <p:cNvSpPr txBox="1"/>
          <p:nvPr/>
        </p:nvSpPr>
        <p:spPr>
          <a:xfrm>
            <a:off x="704087" y="317386"/>
            <a:ext cx="10783826"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dirty="0">
                <a:solidFill>
                  <a:srgbClr val="002060"/>
                </a:solidFill>
                <a:latin typeface="Impact" panose="020B0806030902050204" pitchFamily="34" charset="0"/>
                <a:cs typeface="Segoe UI Light" panose="020B0502040204020203" pitchFamily="34" charset="0"/>
              </a:rPr>
              <a:t>What The Hack</a:t>
            </a:r>
            <a:endParaRPr kumimoji="0" lang="en-US" sz="6600" b="0" i="0" u="none" strike="noStrike" kern="1200" cap="none" spc="0" normalizeH="0" baseline="0" noProof="0" dirty="0">
              <a:ln>
                <a:noFill/>
              </a:ln>
              <a:solidFill>
                <a:srgbClr val="002060"/>
              </a:solidFill>
              <a:effectLst/>
              <a:uLnTx/>
              <a:uFillTx/>
              <a:latin typeface="Impact" panose="020B0806030902050204"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AFCAE5A-9CD9-4174-B276-7602652603E4}"/>
              </a:ext>
            </a:extLst>
          </p:cNvPr>
          <p:cNvSpPr txBox="1"/>
          <p:nvPr/>
        </p:nvSpPr>
        <p:spPr>
          <a:xfrm>
            <a:off x="522514" y="290578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8" name="TextBox 7">
            <a:extLst>
              <a:ext uri="{FF2B5EF4-FFF2-40B4-BE49-F238E27FC236}">
                <a16:creationId xmlns:a16="http://schemas.microsoft.com/office/drawing/2014/main" id="{70BC1254-1437-412B-A0C4-F2AEC941EDA1}"/>
              </a:ext>
            </a:extLst>
          </p:cNvPr>
          <p:cNvSpPr txBox="1"/>
          <p:nvPr/>
        </p:nvSpPr>
        <p:spPr>
          <a:xfrm>
            <a:off x="870857" y="342900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4"/>
                </a:solidFill>
                <a:effectLst/>
                <a:uLnTx/>
                <a:uFillTx/>
                <a:latin typeface="Calibri" panose="020F0502020204030204"/>
                <a:ea typeface="+mn-ea"/>
                <a:cs typeface="+mn-cs"/>
              </a:rPr>
              <a:t>SME – Azure IaaS</a:t>
            </a:r>
          </a:p>
        </p:txBody>
      </p:sp>
      <p:sp>
        <p:nvSpPr>
          <p:cNvPr id="4" name="TextBox 3">
            <a:extLst>
              <a:ext uri="{FF2B5EF4-FFF2-40B4-BE49-F238E27FC236}">
                <a16:creationId xmlns:a16="http://schemas.microsoft.com/office/drawing/2014/main" id="{86FD6F58-EA11-412F-A4EF-045FDD6C8A48}"/>
              </a:ext>
            </a:extLst>
          </p:cNvPr>
          <p:cNvSpPr txBox="1"/>
          <p:nvPr/>
        </p:nvSpPr>
        <p:spPr>
          <a:xfrm>
            <a:off x="870857" y="1364813"/>
            <a:ext cx="10296871"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Infrastructure as Code: ARM Templates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Welcome &amp; Intros</a:t>
            </a:r>
          </a:p>
        </p:txBody>
      </p:sp>
      <p:sp>
        <p:nvSpPr>
          <p:cNvPr id="11" name="TextBox 10">
            <a:extLst>
              <a:ext uri="{FF2B5EF4-FFF2-40B4-BE49-F238E27FC236}">
                <a16:creationId xmlns:a16="http://schemas.microsoft.com/office/drawing/2014/main" id="{730D2516-AE11-40C5-8311-507F9FCBAB3B}"/>
              </a:ext>
            </a:extLst>
          </p:cNvPr>
          <p:cNvSpPr txBox="1"/>
          <p:nvPr/>
        </p:nvSpPr>
        <p:spPr>
          <a:xfrm>
            <a:off x="547209" y="395222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 Wolchesky</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533E6C56-6457-40E0-9DF4-742824DD22A6}"/>
              </a:ext>
            </a:extLst>
          </p:cNvPr>
          <p:cNvSpPr txBox="1"/>
          <p:nvPr/>
        </p:nvSpPr>
        <p:spPr>
          <a:xfrm>
            <a:off x="895552" y="447544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4"/>
                </a:solidFill>
                <a:effectLst/>
                <a:uLnTx/>
                <a:uFillTx/>
                <a:latin typeface="Calibri" panose="020F0502020204030204"/>
                <a:ea typeface="+mn-ea"/>
                <a:cs typeface="+mn-cs"/>
              </a:rPr>
              <a:t>SME – Azure IaaS</a:t>
            </a:r>
          </a:p>
        </p:txBody>
      </p:sp>
      <p:sp>
        <p:nvSpPr>
          <p:cNvPr id="21" name="TextBox 20">
            <a:extLst>
              <a:ext uri="{FF2B5EF4-FFF2-40B4-BE49-F238E27FC236}">
                <a16:creationId xmlns:a16="http://schemas.microsoft.com/office/drawing/2014/main" id="{D6D478F9-A0BA-46F8-839C-FD5A30327CB6}"/>
              </a:ext>
            </a:extLst>
          </p:cNvPr>
          <p:cNvSpPr txBox="1"/>
          <p:nvPr/>
        </p:nvSpPr>
        <p:spPr>
          <a:xfrm>
            <a:off x="7481099" y="293153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Gino Filicetti</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7F6FB13C-7E4B-4F65-B2AF-B2980F7F4330}"/>
              </a:ext>
            </a:extLst>
          </p:cNvPr>
          <p:cNvSpPr txBox="1"/>
          <p:nvPr/>
        </p:nvSpPr>
        <p:spPr>
          <a:xfrm>
            <a:off x="7829442" y="3454753"/>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4"/>
                </a:solidFill>
                <a:effectLst/>
                <a:uLnTx/>
                <a:uFillTx/>
                <a:latin typeface="Calibri" panose="020F0502020204030204"/>
                <a:ea typeface="+mn-ea"/>
                <a:cs typeface="+mn-cs"/>
              </a:rPr>
              <a:t>SME – Azure IaaS</a:t>
            </a:r>
          </a:p>
        </p:txBody>
      </p:sp>
      <p:pic>
        <p:nvPicPr>
          <p:cNvPr id="3" name="Picture 2">
            <a:extLst>
              <a:ext uri="{FF2B5EF4-FFF2-40B4-BE49-F238E27FC236}">
                <a16:creationId xmlns:a16="http://schemas.microsoft.com/office/drawing/2014/main" id="{5EFD794E-04ED-4FAA-A84A-0CD5B83089BC}"/>
              </a:ext>
            </a:extLst>
          </p:cNvPr>
          <p:cNvPicPr>
            <a:picLocks noChangeAspect="1"/>
          </p:cNvPicPr>
          <p:nvPr/>
        </p:nvPicPr>
        <p:blipFill>
          <a:blip r:embed="rId3"/>
          <a:stretch>
            <a:fillRect/>
          </a:stretch>
        </p:blipFill>
        <p:spPr>
          <a:xfrm>
            <a:off x="4528456" y="2875938"/>
            <a:ext cx="3175311" cy="3589064"/>
          </a:xfrm>
          <a:prstGeom prst="rect">
            <a:avLst/>
          </a:prstGeom>
        </p:spPr>
      </p:pic>
      <p:sp>
        <p:nvSpPr>
          <p:cNvPr id="12" name="TextBox 11">
            <a:extLst>
              <a:ext uri="{FF2B5EF4-FFF2-40B4-BE49-F238E27FC236}">
                <a16:creationId xmlns:a16="http://schemas.microsoft.com/office/drawing/2014/main" id="{0902D50E-4F75-47DC-9A0F-870301FF0B3E}"/>
              </a:ext>
            </a:extLst>
          </p:cNvPr>
          <p:cNvSpPr txBox="1"/>
          <p:nvPr/>
        </p:nvSpPr>
        <p:spPr>
          <a:xfrm>
            <a:off x="7481099" y="391641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Ali Hussain</a:t>
            </a:r>
          </a:p>
        </p:txBody>
      </p:sp>
      <p:sp>
        <p:nvSpPr>
          <p:cNvPr id="14" name="TextBox 13">
            <a:extLst>
              <a:ext uri="{FF2B5EF4-FFF2-40B4-BE49-F238E27FC236}">
                <a16:creationId xmlns:a16="http://schemas.microsoft.com/office/drawing/2014/main" id="{3199A5A9-FE38-4D10-BE46-311EF361B674}"/>
              </a:ext>
            </a:extLst>
          </p:cNvPr>
          <p:cNvSpPr txBox="1"/>
          <p:nvPr/>
        </p:nvSpPr>
        <p:spPr>
          <a:xfrm>
            <a:off x="7829442" y="4439638"/>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4"/>
                </a:solidFill>
                <a:effectLst/>
                <a:uLnTx/>
                <a:uFillTx/>
                <a:latin typeface="Calibri" panose="020F0502020204030204"/>
                <a:ea typeface="+mn-ea"/>
                <a:cs typeface="+mn-cs"/>
              </a:rPr>
              <a:t>SME – Azure IaaS</a:t>
            </a:r>
          </a:p>
        </p:txBody>
      </p:sp>
    </p:spTree>
    <p:extLst>
      <p:ext uri="{BB962C8B-B14F-4D97-AF65-F5344CB8AC3E}">
        <p14:creationId xmlns:p14="http://schemas.microsoft.com/office/powerpoint/2010/main" val="1782923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Resource Manager Terminology</a:t>
            </a:r>
          </a:p>
        </p:txBody>
      </p:sp>
      <p:sp>
        <p:nvSpPr>
          <p:cNvPr id="3" name="Content Placeholder 2"/>
          <p:cNvSpPr>
            <a:spLocks noGrp="1"/>
          </p:cNvSpPr>
          <p:nvPr>
            <p:ph idx="1"/>
          </p:nvPr>
        </p:nvSpPr>
        <p:spPr/>
        <p:txBody>
          <a:bodyPr>
            <a:normAutofit fontScale="92500" lnSpcReduction="20000"/>
          </a:bodyPr>
          <a:lstStyle/>
          <a:p>
            <a:r>
              <a:rPr lang="en-US" sz="2000" b="1" dirty="0">
                <a:latin typeface="Segoe UI" panose="020B0502040204020203" pitchFamily="34" charset="0"/>
                <a:cs typeface="Segoe UI" panose="020B0502040204020203" pitchFamily="34" charset="0"/>
              </a:rPr>
              <a:t>resource</a:t>
            </a:r>
            <a:r>
              <a:rPr lang="en-US" sz="2000" dirty="0">
                <a:latin typeface="Segoe UI" panose="020B0502040204020203" pitchFamily="34" charset="0"/>
                <a:cs typeface="Segoe UI" panose="020B0502040204020203" pitchFamily="34" charset="0"/>
              </a:rPr>
              <a:t> - A manageable item that is available through Azure (e.g. virtual machine, storage account, web app, database, virtual network </a:t>
            </a:r>
            <a:r>
              <a:rPr lang="en-US" sz="2000" dirty="0" err="1">
                <a:latin typeface="Segoe UI" panose="020B0502040204020203" pitchFamily="34" charset="0"/>
                <a:cs typeface="Segoe UI" panose="020B0502040204020203" pitchFamily="34" charset="0"/>
              </a:rPr>
              <a:t>etc</a:t>
            </a:r>
            <a:r>
              <a:rPr lang="en-US" sz="2000" dirty="0">
                <a:latin typeface="Segoe UI" panose="020B0502040204020203" pitchFamily="34" charset="0"/>
                <a:cs typeface="Segoe UI" panose="020B0502040204020203" pitchFamily="34" charset="0"/>
              </a:rPr>
              <a:t>)</a:t>
            </a:r>
          </a:p>
          <a:p>
            <a:r>
              <a:rPr lang="en-US" sz="2000" b="1" dirty="0">
                <a:latin typeface="Segoe UI" panose="020B0502040204020203" pitchFamily="34" charset="0"/>
                <a:cs typeface="Segoe UI" panose="020B0502040204020203" pitchFamily="34" charset="0"/>
              </a:rPr>
              <a:t>resource group</a:t>
            </a:r>
            <a:r>
              <a:rPr lang="en-US" sz="2000" dirty="0">
                <a:latin typeface="Segoe UI" panose="020B0502040204020203" pitchFamily="34" charset="0"/>
                <a:cs typeface="Segoe UI" panose="020B0502040204020203" pitchFamily="34" charset="0"/>
              </a:rPr>
              <a:t> - A container that holds related resources for an Azure solution. The resource group can include all the resources for the solution, or only those resources that you want to manage as a group.</a:t>
            </a:r>
          </a:p>
          <a:p>
            <a:pPr>
              <a:lnSpc>
                <a:spcPct val="120000"/>
              </a:lnSpc>
            </a:pPr>
            <a:r>
              <a:rPr lang="en-US" sz="2000" b="1" dirty="0">
                <a:highlight>
                  <a:srgbClr val="FFFF00"/>
                </a:highlight>
                <a:latin typeface="Segoe UI" panose="020B0502040204020203" pitchFamily="34" charset="0"/>
                <a:cs typeface="Segoe UI" panose="020B0502040204020203" pitchFamily="34" charset="0"/>
              </a:rPr>
              <a:t>resource provider</a:t>
            </a:r>
            <a:r>
              <a:rPr lang="en-US" sz="2000" dirty="0">
                <a:highlight>
                  <a:srgbClr val="FFFF00"/>
                </a:highlight>
                <a:latin typeface="Segoe UI" panose="020B0502040204020203" pitchFamily="34" charset="0"/>
                <a:cs typeface="Segoe UI" panose="020B0502040204020203" pitchFamily="34" charset="0"/>
              </a:rPr>
              <a:t> - A service that supplies the resources you can deploy and manage through Resource Manager. Each resource provider offers operations for working with the resources that are deployed. For example </a:t>
            </a:r>
            <a:r>
              <a:rPr lang="en-US" sz="2000" dirty="0" err="1">
                <a:highlight>
                  <a:srgbClr val="FFFF00"/>
                </a:highlight>
                <a:latin typeface="Segoe UI" panose="020B0502040204020203" pitchFamily="34" charset="0"/>
                <a:cs typeface="Segoe UI" panose="020B0502040204020203" pitchFamily="34" charset="0"/>
              </a:rPr>
              <a:t>Microsoft.Compute</a:t>
            </a:r>
            <a:r>
              <a:rPr lang="en-US" sz="2000" dirty="0">
                <a:highlight>
                  <a:srgbClr val="FFFF00"/>
                </a:highlight>
                <a:latin typeface="Segoe UI" panose="020B0502040204020203" pitchFamily="34" charset="0"/>
                <a:cs typeface="Segoe UI" panose="020B0502040204020203" pitchFamily="34" charset="0"/>
              </a:rPr>
              <a:t> is a provider that supplies the virtual machine resource.</a:t>
            </a:r>
            <a:endParaRPr lang="en-US" sz="2000" dirty="0">
              <a:latin typeface="Segoe UI" panose="020B0502040204020203" pitchFamily="34" charset="0"/>
              <a:cs typeface="Segoe UI" panose="020B0502040204020203" pitchFamily="34" charset="0"/>
            </a:endParaRPr>
          </a:p>
          <a:p>
            <a:r>
              <a:rPr lang="en-US" sz="2000" b="1" dirty="0">
                <a:latin typeface="Segoe UI" panose="020B0502040204020203" pitchFamily="34" charset="0"/>
                <a:cs typeface="Segoe UI" panose="020B0502040204020203" pitchFamily="34" charset="0"/>
              </a:rPr>
              <a:t>Resource Manager template</a:t>
            </a:r>
            <a:r>
              <a:rPr lang="en-US" sz="2000" dirty="0">
                <a:latin typeface="Segoe UI" panose="020B0502040204020203" pitchFamily="34" charset="0"/>
                <a:cs typeface="Segoe UI" panose="020B0502040204020203" pitchFamily="34" charset="0"/>
              </a:rPr>
              <a:t> - A JavaScript Object Notation (JSON) file that defines one or more resources to deploy to a resource group. It also defines the dependencies between the deployed resources. The template can be used to deploy the resources consistently and repeatedly.</a:t>
            </a:r>
          </a:p>
          <a:p>
            <a:r>
              <a:rPr lang="en-US" sz="2000" b="1" dirty="0">
                <a:latin typeface="Segoe UI" panose="020B0502040204020203" pitchFamily="34" charset="0"/>
                <a:cs typeface="Segoe UI" panose="020B0502040204020203" pitchFamily="34" charset="0"/>
              </a:rPr>
              <a:t>declarative syntax</a:t>
            </a:r>
            <a:r>
              <a:rPr lang="en-US" sz="2000" dirty="0">
                <a:latin typeface="Segoe UI" panose="020B0502040204020203" pitchFamily="34" charset="0"/>
                <a:cs typeface="Segoe UI" panose="020B0502040204020203" pitchFamily="34" charset="0"/>
              </a:rPr>
              <a:t> - Syntax that lets you state "Here is what I intend to create" without having to write the sequence of programming commands to create it. The Resource Manager template is an example of declarative syntax.</a:t>
            </a:r>
          </a:p>
        </p:txBody>
      </p:sp>
    </p:spTree>
    <p:extLst>
      <p:ext uri="{BB962C8B-B14F-4D97-AF65-F5344CB8AC3E}">
        <p14:creationId xmlns:p14="http://schemas.microsoft.com/office/powerpoint/2010/main" val="563049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3B15A-D816-4ADB-9948-B17B14C61B07}"/>
              </a:ext>
            </a:extLst>
          </p:cNvPr>
          <p:cNvSpPr>
            <a:spLocks noGrp="1"/>
          </p:cNvSpPr>
          <p:nvPr>
            <p:ph type="body" sz="quarter" idx="10"/>
          </p:nvPr>
        </p:nvSpPr>
        <p:spPr>
          <a:xfrm>
            <a:off x="269239" y="1189177"/>
            <a:ext cx="11653523" cy="4879156"/>
          </a:xfrm>
        </p:spPr>
        <p:txBody>
          <a:bodyPr/>
          <a:lstStyle/>
          <a:p>
            <a:r>
              <a:rPr lang="en-US" dirty="0"/>
              <a:t>PowerShell or Azure CLI</a:t>
            </a:r>
          </a:p>
          <a:p>
            <a:pPr lvl="1"/>
            <a:r>
              <a:rPr lang="en-US" dirty="0"/>
              <a:t>Sequential code calling commands to create the infrastructure.</a:t>
            </a:r>
          </a:p>
          <a:p>
            <a:r>
              <a:rPr lang="en-US" dirty="0"/>
              <a:t>ARM Templates</a:t>
            </a:r>
          </a:p>
          <a:p>
            <a:pPr lvl="1"/>
            <a:r>
              <a:rPr lang="en-US" dirty="0"/>
              <a:t>A JavaScript Object Notation (JSON) file that defines one or more resources to deploy to a resource group. It also defines the dependencies between the deployed resources. The template can be used to deploy the resources consistently and repeatedly.</a:t>
            </a:r>
          </a:p>
          <a:p>
            <a:pPr lvl="1"/>
            <a:r>
              <a:rPr lang="en-US" dirty="0"/>
              <a:t>declarative syntax - Syntax that lets you state "Here is what I intend to create" without having to write the sequence of programming commands to create it. The ARM template is an example of declarative syntax.</a:t>
            </a:r>
          </a:p>
          <a:p>
            <a:endParaRPr lang="en-US" dirty="0"/>
          </a:p>
        </p:txBody>
      </p:sp>
      <p:sp>
        <p:nvSpPr>
          <p:cNvPr id="3" name="Title 2">
            <a:extLst>
              <a:ext uri="{FF2B5EF4-FFF2-40B4-BE49-F238E27FC236}">
                <a16:creationId xmlns:a16="http://schemas.microsoft.com/office/drawing/2014/main" id="{D1CBD054-2FA8-4D5D-928F-8809CFD846CB}"/>
              </a:ext>
            </a:extLst>
          </p:cNvPr>
          <p:cNvSpPr>
            <a:spLocks noGrp="1"/>
          </p:cNvSpPr>
          <p:nvPr>
            <p:ph type="title"/>
          </p:nvPr>
        </p:nvSpPr>
        <p:spPr/>
        <p:txBody>
          <a:bodyPr/>
          <a:lstStyle/>
          <a:p>
            <a:r>
              <a:rPr lang="en-US" dirty="0"/>
              <a:t>Scripting vs Declarative</a:t>
            </a:r>
          </a:p>
        </p:txBody>
      </p:sp>
    </p:spTree>
    <p:extLst>
      <p:ext uri="{BB962C8B-B14F-4D97-AF65-F5344CB8AC3E}">
        <p14:creationId xmlns:p14="http://schemas.microsoft.com/office/powerpoint/2010/main" val="24739120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72B2-3BDB-4A75-9962-8EB7841FCA11}"/>
              </a:ext>
            </a:extLst>
          </p:cNvPr>
          <p:cNvSpPr>
            <a:spLocks noGrp="1"/>
          </p:cNvSpPr>
          <p:nvPr>
            <p:ph type="title"/>
          </p:nvPr>
        </p:nvSpPr>
        <p:spPr>
          <a:xfrm>
            <a:off x="268080" y="2717400"/>
            <a:ext cx="11655840" cy="899665"/>
          </a:xfrm>
        </p:spPr>
        <p:txBody>
          <a:bodyPr/>
          <a:lstStyle/>
          <a:p>
            <a:pPr algn="ctr"/>
            <a:r>
              <a:rPr lang="en-US" dirty="0"/>
              <a:t>Let’s get a look at a template…</a:t>
            </a:r>
          </a:p>
        </p:txBody>
      </p:sp>
    </p:spTree>
    <p:extLst>
      <p:ext uri="{BB962C8B-B14F-4D97-AF65-F5344CB8AC3E}">
        <p14:creationId xmlns:p14="http://schemas.microsoft.com/office/powerpoint/2010/main" val="16032662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92D93-3EA2-41E4-B06A-02041252D467}"/>
              </a:ext>
            </a:extLst>
          </p:cNvPr>
          <p:cNvSpPr/>
          <p:nvPr/>
        </p:nvSpPr>
        <p:spPr bwMode="auto">
          <a:xfrm>
            <a:off x="329411" y="1806082"/>
            <a:ext cx="10961441" cy="236267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The template</a:t>
            </a:r>
          </a:p>
        </p:txBody>
      </p:sp>
      <p:sp>
        <p:nvSpPr>
          <p:cNvPr id="6" name="Text Placeholder 5"/>
          <p:cNvSpPr>
            <a:spLocks noGrp="1"/>
          </p:cNvSpPr>
          <p:nvPr>
            <p:ph type="body" sz="quarter" idx="11"/>
          </p:nvPr>
        </p:nvSpPr>
        <p:spPr>
          <a:xfrm>
            <a:off x="269239" y="1189495"/>
            <a:ext cx="11653523" cy="4779345"/>
          </a:xfrm>
        </p:spPr>
        <p:txBody>
          <a:bodyPr/>
          <a:lstStyle/>
          <a:p>
            <a:r>
              <a:rPr lang="en-US" dirty="0"/>
              <a:t>Structure and elements</a:t>
            </a:r>
          </a:p>
          <a:p>
            <a:r>
              <a:rPr lang="en-US" sz="1568" dirty="0">
                <a:solidFill>
                  <a:schemeClr val="bg1"/>
                </a:solidFill>
                <a:latin typeface="Consolas" panose="020B0609020204030204" pitchFamily="49" charset="0"/>
              </a:rPr>
              <a:t>{</a:t>
            </a:r>
          </a:p>
          <a:p>
            <a:r>
              <a:rPr lang="de-DE" sz="1568" dirty="0">
                <a:solidFill>
                  <a:schemeClr val="bg1"/>
                </a:solidFill>
                <a:latin typeface="Consolas" panose="020B0609020204030204" pitchFamily="49" charset="0"/>
              </a:rPr>
              <a:t>   "$schema": "http://schema.management.azure.com/schemas/2015-01-01/deploymentTemplate.json#",</a:t>
            </a:r>
          </a:p>
          <a:p>
            <a:r>
              <a:rPr lang="en-US" sz="1568" dirty="0">
                <a:solidFill>
                  <a:schemeClr val="bg1"/>
                </a:solidFill>
                <a:latin typeface="Consolas" panose="020B0609020204030204" pitchFamily="49" charset="0"/>
              </a:rPr>
              <a:t>   "</a:t>
            </a:r>
            <a:r>
              <a:rPr lang="en-US" sz="1568" dirty="0" err="1">
                <a:solidFill>
                  <a:schemeClr val="bg1"/>
                </a:solidFill>
                <a:latin typeface="Consolas" panose="020B0609020204030204" pitchFamily="49" charset="0"/>
              </a:rPr>
              <a:t>contentVersion</a:t>
            </a:r>
            <a:r>
              <a:rPr lang="en-US" sz="1568" dirty="0">
                <a:solidFill>
                  <a:schemeClr val="bg1"/>
                </a:solidFill>
                <a:latin typeface="Consolas" panose="020B0609020204030204" pitchFamily="49" charset="0"/>
              </a:rPr>
              <a:t>": "",</a:t>
            </a:r>
          </a:p>
          <a:p>
            <a:r>
              <a:rPr lang="en-US" sz="1568" dirty="0">
                <a:solidFill>
                  <a:schemeClr val="bg1"/>
                </a:solidFill>
                <a:latin typeface="Consolas" panose="020B0609020204030204" pitchFamily="49" charset="0"/>
              </a:rPr>
              <a:t>   "parameters": {  },</a:t>
            </a:r>
          </a:p>
          <a:p>
            <a:r>
              <a:rPr lang="en-US" sz="1568" dirty="0">
                <a:solidFill>
                  <a:schemeClr val="bg1"/>
                </a:solidFill>
                <a:latin typeface="Consolas" panose="020B0609020204030204" pitchFamily="49" charset="0"/>
              </a:rPr>
              <a:t>   "variables": {  },</a:t>
            </a:r>
          </a:p>
          <a:p>
            <a:r>
              <a:rPr lang="en-US" sz="1568" dirty="0">
                <a:solidFill>
                  <a:schemeClr val="bg1"/>
                </a:solidFill>
                <a:latin typeface="Consolas" panose="020B0609020204030204" pitchFamily="49" charset="0"/>
              </a:rPr>
              <a:t>   "resources": [  ],</a:t>
            </a:r>
          </a:p>
          <a:p>
            <a:r>
              <a:rPr lang="en-US" sz="1568" dirty="0">
                <a:solidFill>
                  <a:schemeClr val="bg1"/>
                </a:solidFill>
                <a:latin typeface="Consolas" panose="020B0609020204030204" pitchFamily="49" charset="0"/>
              </a:rPr>
              <a:t>   "outputs": {  }</a:t>
            </a:r>
          </a:p>
          <a:p>
            <a:r>
              <a:rPr lang="en-US" sz="1568" dirty="0">
                <a:solidFill>
                  <a:schemeClr val="bg1"/>
                </a:solidFill>
                <a:latin typeface="Consolas" panose="020B0609020204030204" pitchFamily="49" charset="0"/>
              </a:rPr>
              <a:t>}</a:t>
            </a:r>
          </a:p>
          <a:p>
            <a:endParaRPr lang="en-US" dirty="0"/>
          </a:p>
          <a:p>
            <a:r>
              <a:rPr lang="en-US" dirty="0"/>
              <a:t>Declarative syntax</a:t>
            </a:r>
          </a:p>
          <a:p>
            <a:r>
              <a:rPr lang="en-US" sz="1961" dirty="0"/>
              <a:t>Allows you to declare the resources you want to have without having to write the script sequence of commands required to create it.</a:t>
            </a:r>
          </a:p>
        </p:txBody>
      </p:sp>
    </p:spTree>
    <p:extLst>
      <p:ext uri="{BB962C8B-B14F-4D97-AF65-F5344CB8AC3E}">
        <p14:creationId xmlns:p14="http://schemas.microsoft.com/office/powerpoint/2010/main" val="39762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Parameters</a:t>
            </a:r>
          </a:p>
        </p:txBody>
      </p:sp>
      <p:sp>
        <p:nvSpPr>
          <p:cNvPr id="6" name="Text Placeholder 5"/>
          <p:cNvSpPr>
            <a:spLocks noGrp="1"/>
          </p:cNvSpPr>
          <p:nvPr>
            <p:ph type="body" sz="quarter" idx="11"/>
          </p:nvPr>
        </p:nvSpPr>
        <p:spPr>
          <a:xfrm>
            <a:off x="269239" y="1189495"/>
            <a:ext cx="11653523" cy="5702627"/>
          </a:xfrm>
        </p:spPr>
        <p:txBody>
          <a:bodyPr/>
          <a:lstStyle/>
          <a:p>
            <a:r>
              <a:rPr lang="en-US" dirty="0"/>
              <a:t>Minimize parameters</a:t>
            </a:r>
          </a:p>
          <a:p>
            <a:pPr lvl="1"/>
            <a:r>
              <a:rPr lang="en-US" dirty="0"/>
              <a:t>Too many parameters may confuse the user</a:t>
            </a:r>
          </a:p>
          <a:p>
            <a:pPr lvl="1"/>
            <a:endParaRPr lang="en-US" dirty="0"/>
          </a:p>
          <a:p>
            <a:r>
              <a:rPr lang="en-US" dirty="0"/>
              <a:t>Use the “metadata” to describe the parameter</a:t>
            </a:r>
          </a:p>
          <a:p>
            <a:pPr lvl="1"/>
            <a:r>
              <a:rPr lang="en-US" dirty="0"/>
              <a:t>This can help the user identify how and where the value will be used</a:t>
            </a:r>
          </a:p>
          <a:p>
            <a:pPr lvl="1"/>
            <a:endParaRPr lang="en-US" dirty="0"/>
          </a:p>
          <a:p>
            <a:pPr lvl="1"/>
            <a:r>
              <a:rPr lang="en-US" sz="3921" dirty="0">
                <a:gradFill>
                  <a:gsLst>
                    <a:gs pos="1250">
                      <a:schemeClr val="tx1"/>
                    </a:gs>
                    <a:gs pos="99000">
                      <a:schemeClr val="tx1"/>
                    </a:gs>
                  </a:gsLst>
                  <a:lin ang="5400000" scaled="0"/>
                </a:gradFill>
                <a:latin typeface="+mj-lt"/>
              </a:rPr>
              <a:t>Define default values</a:t>
            </a:r>
          </a:p>
          <a:p>
            <a:pPr lvl="1"/>
            <a:r>
              <a:rPr lang="en-US" dirty="0"/>
              <a:t>Setting default values guides user and reduces chances of invalid values</a:t>
            </a:r>
          </a:p>
          <a:p>
            <a:pPr lvl="1"/>
            <a:r>
              <a:rPr lang="en-US" dirty="0"/>
              <a:t>Parameters are mandatory, use default value to “make it optional”</a:t>
            </a:r>
          </a:p>
          <a:p>
            <a:pPr lvl="1"/>
            <a:endParaRPr lang="en-US" dirty="0"/>
          </a:p>
          <a:p>
            <a:r>
              <a:rPr lang="en-US" dirty="0"/>
              <a:t>Use </a:t>
            </a:r>
            <a:r>
              <a:rPr lang="en-US" dirty="0" err="1"/>
              <a:t>securestring</a:t>
            </a:r>
            <a:r>
              <a:rPr lang="en-US" dirty="0"/>
              <a:t> type</a:t>
            </a:r>
          </a:p>
          <a:p>
            <a:pPr lvl="1"/>
            <a:r>
              <a:rPr lang="en-US" dirty="0"/>
              <a:t>Passwords and secrets should use the </a:t>
            </a:r>
            <a:r>
              <a:rPr lang="en-US" dirty="0" err="1"/>
              <a:t>securestring</a:t>
            </a:r>
            <a:r>
              <a:rPr lang="en-US" dirty="0"/>
              <a:t> type</a:t>
            </a:r>
          </a:p>
          <a:p>
            <a:pPr lvl="1"/>
            <a:endParaRPr lang="en-US" dirty="0"/>
          </a:p>
        </p:txBody>
      </p:sp>
    </p:spTree>
    <p:extLst>
      <p:ext uri="{BB962C8B-B14F-4D97-AF65-F5344CB8AC3E}">
        <p14:creationId xmlns:p14="http://schemas.microsoft.com/office/powerpoint/2010/main" val="5597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Parameters</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207" y="1654889"/>
            <a:ext cx="10174627" cy="4836896"/>
          </a:xfrm>
          <a:prstGeom prst="rect">
            <a:avLst/>
          </a:prstGeom>
        </p:spPr>
      </p:pic>
    </p:spTree>
    <p:extLst>
      <p:ext uri="{BB962C8B-B14F-4D97-AF65-F5344CB8AC3E}">
        <p14:creationId xmlns:p14="http://schemas.microsoft.com/office/powerpoint/2010/main" val="14099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Variables</a:t>
            </a:r>
          </a:p>
        </p:txBody>
      </p:sp>
      <p:sp>
        <p:nvSpPr>
          <p:cNvPr id="6" name="Text Placeholder 5"/>
          <p:cNvSpPr>
            <a:spLocks noGrp="1"/>
          </p:cNvSpPr>
          <p:nvPr>
            <p:ph type="body" sz="quarter" idx="11"/>
          </p:nvPr>
        </p:nvSpPr>
        <p:spPr>
          <a:xfrm>
            <a:off x="269239" y="1189495"/>
            <a:ext cx="11653523" cy="4043133"/>
          </a:xfrm>
        </p:spPr>
        <p:txBody>
          <a:bodyPr/>
          <a:lstStyle/>
          <a:p>
            <a:r>
              <a:rPr lang="en-US" dirty="0"/>
              <a:t>Easier to read and edit</a:t>
            </a:r>
          </a:p>
          <a:p>
            <a:pPr lvl="1"/>
            <a:r>
              <a:rPr lang="en-US" dirty="0"/>
              <a:t>It can simplify your template, making it easier to read</a:t>
            </a:r>
          </a:p>
          <a:p>
            <a:pPr lvl="1"/>
            <a:endParaRPr lang="en-US" dirty="0"/>
          </a:p>
          <a:p>
            <a:r>
              <a:rPr lang="en-US" dirty="0"/>
              <a:t>Complex objects</a:t>
            </a:r>
          </a:p>
          <a:p>
            <a:pPr lvl="1"/>
            <a:r>
              <a:rPr lang="en-US" dirty="0"/>
              <a:t>Group variables into an object helps understand the template design</a:t>
            </a:r>
          </a:p>
          <a:p>
            <a:pPr lvl="1"/>
            <a:endParaRPr lang="en-US" dirty="0"/>
          </a:p>
          <a:p>
            <a:r>
              <a:rPr lang="en-US" dirty="0"/>
              <a:t>Custom values</a:t>
            </a:r>
          </a:p>
          <a:p>
            <a:pPr lvl="1"/>
            <a:r>
              <a:rPr lang="en-US" dirty="0"/>
              <a:t>Use expressions and functions to modify parameter values and construct new values</a:t>
            </a:r>
          </a:p>
          <a:p>
            <a:pPr lvl="1"/>
            <a:endParaRPr lang="en-US" dirty="0"/>
          </a:p>
        </p:txBody>
      </p:sp>
    </p:spTree>
    <p:extLst>
      <p:ext uri="{BB962C8B-B14F-4D97-AF65-F5344CB8AC3E}">
        <p14:creationId xmlns:p14="http://schemas.microsoft.com/office/powerpoint/2010/main" val="283572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Variables</a:t>
            </a:r>
          </a:p>
        </p:txBody>
      </p:sp>
      <p:sp>
        <p:nvSpPr>
          <p:cNvPr id="5" name="Text Placeholder 4"/>
          <p:cNvSpPr>
            <a:spLocks noGrp="1"/>
          </p:cNvSpPr>
          <p:nvPr>
            <p:ph type="body" sz="quarter" idx="10"/>
          </p:nvPr>
        </p:nvSpPr>
        <p:spPr>
          <a:xfrm>
            <a:off x="269240" y="1197639"/>
            <a:ext cx="11653522" cy="4851759"/>
          </a:xfrm>
        </p:spPr>
        <p:txBody>
          <a:bodyPr/>
          <a:lstStyle/>
          <a:p>
            <a:r>
              <a:rPr lang="en-US" sz="1765" dirty="0">
                <a:solidFill>
                  <a:srgbClr val="A31515"/>
                </a:solidFill>
              </a:rPr>
              <a:t>"variables"</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storageAccountName</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concat</a:t>
            </a:r>
            <a:r>
              <a:rPr lang="en-US" sz="1765" dirty="0">
                <a:solidFill>
                  <a:srgbClr val="A31515"/>
                </a:solidFill>
              </a:rPr>
              <a:t>(</a:t>
            </a:r>
            <a:r>
              <a:rPr lang="en-US" sz="1765" dirty="0" err="1">
                <a:solidFill>
                  <a:srgbClr val="A31515"/>
                </a:solidFill>
              </a:rPr>
              <a:t>uniquestring</a:t>
            </a:r>
            <a:r>
              <a:rPr lang="en-US" sz="1765" dirty="0">
                <a:solidFill>
                  <a:srgbClr val="A31515"/>
                </a:solidFill>
              </a:rPr>
              <a:t>(</a:t>
            </a:r>
            <a:r>
              <a:rPr lang="en-US" sz="1765" dirty="0" err="1">
                <a:solidFill>
                  <a:srgbClr val="A31515"/>
                </a:solidFill>
              </a:rPr>
              <a:t>resourceGroup</a:t>
            </a:r>
            <a:r>
              <a:rPr lang="en-US" sz="1765" dirty="0">
                <a:solidFill>
                  <a:srgbClr val="A31515"/>
                </a:solidFill>
              </a:rPr>
              <a:t>().id), '</a:t>
            </a:r>
            <a:r>
              <a:rPr lang="en-US" sz="1765" dirty="0" err="1">
                <a:solidFill>
                  <a:srgbClr val="A31515"/>
                </a:solidFill>
              </a:rPr>
              <a:t>sawinvm</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nicName</a:t>
            </a:r>
            <a:r>
              <a:rPr lang="en-US" sz="1765" dirty="0">
                <a:solidFill>
                  <a:srgbClr val="2E75B6"/>
                </a:solidFill>
              </a:rPr>
              <a:t>"</a:t>
            </a:r>
            <a:r>
              <a:rPr lang="en-US" sz="1765" dirty="0">
                <a:solidFill>
                  <a:srgbClr val="000000"/>
                </a:solidFill>
              </a:rPr>
              <a:t>: </a:t>
            </a:r>
            <a:r>
              <a:rPr lang="en-US" sz="1765" dirty="0">
                <a:solidFill>
                  <a:srgbClr val="A31515"/>
                </a:solidFill>
              </a:rPr>
              <a:t>"myVMNic"</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subnetRef</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resourceId</a:t>
            </a:r>
            <a:r>
              <a:rPr lang="en-US" sz="1765" dirty="0">
                <a:solidFill>
                  <a:srgbClr val="A31515"/>
                </a:solidFill>
              </a:rPr>
              <a:t>('Microsoft.Network/virtualNetworks/subnets', 	parameters('</a:t>
            </a:r>
            <a:r>
              <a:rPr lang="en-US" sz="1765" dirty="0" err="1">
                <a:solidFill>
                  <a:srgbClr val="A31515"/>
                </a:solidFill>
              </a:rPr>
              <a:t>virtualNetworkName</a:t>
            </a:r>
            <a:r>
              <a:rPr lang="en-US" sz="1765" dirty="0">
                <a:solidFill>
                  <a:srgbClr val="A31515"/>
                </a:solidFill>
              </a:rPr>
              <a:t>'), parameters('</a:t>
            </a:r>
            <a:r>
              <a:rPr lang="en-US" sz="1765" dirty="0" err="1">
                <a:solidFill>
                  <a:srgbClr val="A31515"/>
                </a:solidFill>
              </a:rPr>
              <a:t>subnetName</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environmentSettings</a:t>
            </a:r>
            <a:r>
              <a:rPr lang="en-US" sz="1765" dirty="0">
                <a:solidFill>
                  <a:srgbClr val="2E75B6"/>
                </a:solidFill>
              </a:rPr>
              <a:t>"</a:t>
            </a:r>
            <a:r>
              <a:rPr lang="en-US" sz="1765" dirty="0">
                <a:solidFill>
                  <a:srgbClr val="000000"/>
                </a:solidFill>
              </a:rPr>
              <a:t>: {</a:t>
            </a:r>
          </a:p>
          <a:p>
            <a:r>
              <a:rPr lang="en-US" sz="1765" dirty="0">
                <a:solidFill>
                  <a:srgbClr val="000000"/>
                </a:solidFill>
              </a:rPr>
              <a:t>    </a:t>
            </a:r>
            <a:r>
              <a:rPr lang="en-US" sz="1765" dirty="0">
                <a:solidFill>
                  <a:srgbClr val="2E75B6"/>
                </a:solidFill>
              </a:rPr>
              <a:t>"test"</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"Small"</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1</a:t>
            </a:r>
          </a:p>
          <a:p>
            <a:r>
              <a:rPr lang="en-US" sz="1765" dirty="0">
                <a:solidFill>
                  <a:srgbClr val="000000"/>
                </a:solidFill>
              </a:rPr>
              <a:t>    },</a:t>
            </a:r>
          </a:p>
          <a:p>
            <a:r>
              <a:rPr lang="en-US" sz="1765" dirty="0">
                <a:solidFill>
                  <a:srgbClr val="000000"/>
                </a:solidFill>
              </a:rPr>
              <a:t>    </a:t>
            </a:r>
            <a:r>
              <a:rPr lang="en-US" sz="1765" dirty="0">
                <a:solidFill>
                  <a:srgbClr val="2E75B6"/>
                </a:solidFill>
              </a:rPr>
              <a:t>"prod"</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"Large"</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4</a:t>
            </a:r>
          </a:p>
          <a:p>
            <a:r>
              <a:rPr lang="en-US" sz="1765" dirty="0">
                <a:solidFill>
                  <a:srgbClr val="000000"/>
                </a:solidFill>
              </a:rPr>
              <a:t>    }</a:t>
            </a:r>
          </a:p>
          <a:p>
            <a:r>
              <a:rPr lang="en-US" sz="1765" dirty="0">
                <a:solidFill>
                  <a:srgbClr val="000000"/>
                </a:solidFill>
              </a:rPr>
              <a:t>  }</a:t>
            </a:r>
          </a:p>
          <a:p>
            <a:r>
              <a:rPr lang="en-US" sz="1765" dirty="0">
                <a:solidFill>
                  <a:srgbClr val="000000"/>
                </a:solidFill>
              </a:rPr>
              <a:t>}</a:t>
            </a:r>
            <a:endParaRPr lang="en-US" sz="1765" dirty="0"/>
          </a:p>
        </p:txBody>
      </p:sp>
    </p:spTree>
    <p:extLst>
      <p:ext uri="{BB962C8B-B14F-4D97-AF65-F5344CB8AC3E}">
        <p14:creationId xmlns:p14="http://schemas.microsoft.com/office/powerpoint/2010/main" val="174870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Resources</a:t>
            </a:r>
          </a:p>
        </p:txBody>
      </p:sp>
      <p:sp>
        <p:nvSpPr>
          <p:cNvPr id="6" name="Text Placeholder 5"/>
          <p:cNvSpPr>
            <a:spLocks noGrp="1"/>
          </p:cNvSpPr>
          <p:nvPr>
            <p:ph type="body" sz="quarter" idx="11"/>
          </p:nvPr>
        </p:nvSpPr>
        <p:spPr>
          <a:xfrm>
            <a:off x="269239" y="1189495"/>
            <a:ext cx="11653523" cy="4043133"/>
          </a:xfrm>
        </p:spPr>
        <p:txBody>
          <a:bodyPr/>
          <a:lstStyle/>
          <a:p>
            <a:r>
              <a:rPr lang="en-US" dirty="0"/>
              <a:t>Use “comments”</a:t>
            </a:r>
          </a:p>
          <a:p>
            <a:pPr lvl="1"/>
            <a:r>
              <a:rPr lang="en-US" dirty="0"/>
              <a:t>Use this tag to help others understand the purpose of the resource</a:t>
            </a:r>
          </a:p>
          <a:p>
            <a:pPr lvl="1"/>
            <a:endParaRPr lang="en-US" dirty="0"/>
          </a:p>
          <a:p>
            <a:r>
              <a:rPr lang="en-US" dirty="0" err="1"/>
              <a:t>ApiVersion</a:t>
            </a:r>
            <a:endParaRPr lang="en-US" dirty="0"/>
          </a:p>
          <a:p>
            <a:pPr lvl="1"/>
            <a:r>
              <a:rPr lang="en-US" dirty="0"/>
              <a:t>This property value will define the structure of the “properties” section of the resource</a:t>
            </a:r>
          </a:p>
          <a:p>
            <a:pPr lvl="1"/>
            <a:r>
              <a:rPr lang="en-US" dirty="0"/>
              <a:t>Hard-code it on the resource, so Visual Studio </a:t>
            </a:r>
            <a:r>
              <a:rPr lang="en-US" dirty="0" err="1"/>
              <a:t>Intellisense</a:t>
            </a:r>
            <a:r>
              <a:rPr lang="en-US" dirty="0"/>
              <a:t> can recognize it</a:t>
            </a:r>
          </a:p>
          <a:p>
            <a:pPr lvl="1"/>
            <a:endParaRPr lang="en-US" dirty="0"/>
          </a:p>
          <a:p>
            <a:pPr lvl="1"/>
            <a:r>
              <a:rPr lang="en-US" sz="3921" dirty="0">
                <a:gradFill>
                  <a:gsLst>
                    <a:gs pos="1250">
                      <a:schemeClr val="tx1"/>
                    </a:gs>
                    <a:gs pos="99000">
                      <a:schemeClr val="tx1"/>
                    </a:gs>
                  </a:gsLst>
                  <a:lin ang="5400000" scaled="0"/>
                </a:gradFill>
                <a:latin typeface="+mj-lt"/>
              </a:rPr>
              <a:t>Protected Settings</a:t>
            </a:r>
          </a:p>
          <a:p>
            <a:pPr lvl="1"/>
            <a:r>
              <a:rPr lang="en-US" dirty="0"/>
              <a:t>Use this property to pass secrets if the resource type supports it</a:t>
            </a:r>
          </a:p>
        </p:txBody>
      </p:sp>
    </p:spTree>
    <p:extLst>
      <p:ext uri="{BB962C8B-B14F-4D97-AF65-F5344CB8AC3E}">
        <p14:creationId xmlns:p14="http://schemas.microsoft.com/office/powerpoint/2010/main" val="33212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Resources</a:t>
            </a:r>
          </a:p>
        </p:txBody>
      </p:sp>
      <p:sp>
        <p:nvSpPr>
          <p:cNvPr id="5" name="Text Placeholder 4"/>
          <p:cNvSpPr>
            <a:spLocks noGrp="1"/>
          </p:cNvSpPr>
          <p:nvPr>
            <p:ph type="body" sz="quarter" idx="10"/>
          </p:nvPr>
        </p:nvSpPr>
        <p:spPr>
          <a:xfrm>
            <a:off x="269240" y="1197638"/>
            <a:ext cx="11653522" cy="5177624"/>
          </a:xfrm>
        </p:spPr>
        <p:txBody>
          <a:bodyPr/>
          <a:lstStyle/>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"[variables('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"2016-01-01"</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sku</a:t>
            </a:r>
            <a:r>
              <a:rPr lang="en-US" sz="1568" dirty="0">
                <a:solidFill>
                  <a:srgbClr val="2E75B6"/>
                </a:solidFill>
              </a:rPr>
              <a:t>"</a:t>
            </a:r>
            <a:r>
              <a:rPr lang="en-US" sz="1568" dirty="0">
                <a:solidFill>
                  <a:srgbClr val="000000"/>
                </a:solidFill>
              </a:rPr>
              <a:t>: {</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      </a:t>
            </a:r>
            <a:r>
              <a:rPr lang="en-US" sz="1568" dirty="0">
                <a:solidFill>
                  <a:srgbClr val="2E75B6"/>
                </a:solidFill>
              </a:rPr>
              <a:t>"kind"</a:t>
            </a:r>
            <a:r>
              <a:rPr lang="en-US" sz="1568" dirty="0">
                <a:solidFill>
                  <a:srgbClr val="000000"/>
                </a:solidFill>
              </a:rPr>
              <a:t>: </a:t>
            </a:r>
            <a:r>
              <a:rPr lang="en-US" sz="1568" dirty="0">
                <a:solidFill>
                  <a:srgbClr val="A31515"/>
                </a:solidFill>
              </a:rPr>
              <a:t>"</a:t>
            </a:r>
            <a:r>
              <a:rPr lang="en-US" sz="1568" dirty="0" err="1">
                <a:solidFill>
                  <a:srgbClr val="A31515"/>
                </a:solidFill>
              </a:rPr>
              <a:t>BlobStorage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 </a:t>
            </a:r>
            <a:r>
              <a:rPr lang="en-US" sz="1568" dirty="0">
                <a:solidFill>
                  <a:srgbClr val="2E75B6"/>
                </a:solidFill>
              </a:rPr>
              <a:t>"</a:t>
            </a:r>
            <a:r>
              <a:rPr lang="en-US" sz="1568" dirty="0" err="1">
                <a:solidFill>
                  <a:srgbClr val="2E75B6"/>
                </a:solidFill>
              </a:rPr>
              <a:t>accessTier</a:t>
            </a:r>
            <a:r>
              <a:rPr lang="en-US" sz="1568" dirty="0">
                <a:solidFill>
                  <a:srgbClr val="2E75B6"/>
                </a:solidFill>
              </a:rPr>
              <a:t>"</a:t>
            </a:r>
            <a:r>
              <a:rPr lang="en-US" sz="1568" dirty="0">
                <a:solidFill>
                  <a:srgbClr val="000000"/>
                </a:solidFill>
              </a:rPr>
              <a:t>: </a:t>
            </a:r>
            <a:r>
              <a:rPr lang="en-US" sz="1568" dirty="0">
                <a:solidFill>
                  <a:srgbClr val="A31515"/>
                </a:solidFill>
              </a:rPr>
              <a:t>"Hot"</a:t>
            </a:r>
            <a:r>
              <a:rPr lang="en-US" sz="1568" dirty="0">
                <a:solidFill>
                  <a:srgbClr val="000000"/>
                </a:solidFill>
              </a:rPr>
              <a:t> }</a:t>
            </a:r>
          </a:p>
          <a:p>
            <a:r>
              <a:rPr lang="en-US" sz="1568" dirty="0">
                <a:solidFill>
                  <a:srgbClr val="000000"/>
                </a:solidFill>
              </a:rPr>
              <a:t>},</a:t>
            </a:r>
          </a:p>
          <a:p>
            <a:endParaRPr lang="en-US" sz="1568" dirty="0">
              <a:solidFill>
                <a:srgbClr val="000000"/>
              </a:solidFill>
            </a:endParaRPr>
          </a:p>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"[parameters('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"2015-06-15"</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a:t>
            </a:r>
          </a:p>
          <a:p>
            <a:r>
              <a:rPr lang="en-US" sz="1568" dirty="0">
                <a:solidFill>
                  <a:srgbClr val="000000"/>
                </a:solidFill>
              </a:rPr>
              <a:t>      </a:t>
            </a:r>
            <a:r>
              <a:rPr lang="en-US" sz="1568" dirty="0">
                <a:solidFill>
                  <a:srgbClr val="2E75B6"/>
                </a:solidFill>
              </a:rPr>
              <a:t>"</a:t>
            </a:r>
            <a:r>
              <a:rPr lang="en-US" sz="1568" dirty="0" err="1">
                <a:solidFill>
                  <a:srgbClr val="2E75B6"/>
                </a:solidFill>
              </a:rPr>
              <a:t>accountType</a:t>
            </a:r>
            <a:r>
              <a:rPr lang="en-US" sz="1568" dirty="0">
                <a:solidFill>
                  <a:srgbClr val="2E75B6"/>
                </a:solidFill>
              </a:rPr>
              <a:t>"</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a:t>
            </a:r>
            <a:endParaRPr lang="en-US" sz="1568" dirty="0"/>
          </a:p>
        </p:txBody>
      </p:sp>
    </p:spTree>
    <p:extLst>
      <p:ext uri="{BB962C8B-B14F-4D97-AF65-F5344CB8AC3E}">
        <p14:creationId xmlns:p14="http://schemas.microsoft.com/office/powerpoint/2010/main" val="27371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4159280"/>
          </a:xfrm>
        </p:spPr>
        <p:txBody>
          <a:bodyPr/>
          <a:lstStyle/>
          <a:p>
            <a:r>
              <a:rPr lang="en-US" dirty="0">
                <a:hlinkClick r:id="rId3"/>
              </a:rPr>
              <a:t>Install Windows Subsystem for Linux</a:t>
            </a:r>
            <a:r>
              <a:rPr lang="en-US" dirty="0"/>
              <a:t> (Bash Shell)</a:t>
            </a:r>
          </a:p>
          <a:p>
            <a:r>
              <a:rPr lang="en-US" dirty="0">
                <a:hlinkClick r:id="rId4"/>
              </a:rPr>
              <a:t>Install the Azure CLI</a:t>
            </a:r>
            <a:r>
              <a:rPr lang="en-US" dirty="0"/>
              <a:t> (in WSL if on Windows!) </a:t>
            </a:r>
          </a:p>
          <a:p>
            <a:r>
              <a:rPr lang="en-US" dirty="0">
                <a:hlinkClick r:id="rId5"/>
              </a:rPr>
              <a:t>Install PowerShell Cmdlets for Azure</a:t>
            </a:r>
            <a:endParaRPr lang="en-US" dirty="0"/>
          </a:p>
          <a:p>
            <a:r>
              <a:rPr lang="en-US" dirty="0">
                <a:hlinkClick r:id="rId6"/>
              </a:rPr>
              <a:t>Install Visual Studio Code</a:t>
            </a:r>
            <a:endParaRPr lang="en-US" dirty="0"/>
          </a:p>
          <a:p>
            <a:r>
              <a:rPr lang="en-US" dirty="0">
                <a:hlinkClick r:id="rId7"/>
              </a:rPr>
              <a:t>Install ARM Tools plugin for VS Code</a:t>
            </a:r>
            <a:endParaRPr lang="en-US" dirty="0"/>
          </a:p>
          <a:p>
            <a:r>
              <a:rPr lang="en-US" dirty="0">
                <a:hlinkClick r:id="rId8"/>
              </a:rPr>
              <a:t>Install Azure Storage Explorer</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Get your machines ready!</a:t>
            </a:r>
            <a:endParaRPr lang="en-US" dirty="0">
              <a:solidFill>
                <a:srgbClr val="0078D7"/>
              </a:solidFill>
            </a:endParaRPr>
          </a:p>
        </p:txBody>
      </p:sp>
    </p:spTree>
    <p:extLst>
      <p:ext uri="{BB962C8B-B14F-4D97-AF65-F5344CB8AC3E}">
        <p14:creationId xmlns:p14="http://schemas.microsoft.com/office/powerpoint/2010/main" val="40863935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9F87E-4B11-45F0-97EF-094FCEE5286E}"/>
              </a:ext>
            </a:extLst>
          </p:cNvPr>
          <p:cNvSpPr/>
          <p:nvPr/>
        </p:nvSpPr>
        <p:spPr bwMode="auto">
          <a:xfrm>
            <a:off x="269239" y="1840159"/>
            <a:ext cx="11220396" cy="74401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Deploying the template</a:t>
            </a:r>
          </a:p>
        </p:txBody>
      </p:sp>
      <p:sp>
        <p:nvSpPr>
          <p:cNvPr id="6" name="Text Placeholder 5"/>
          <p:cNvSpPr>
            <a:spLocks noGrp="1"/>
          </p:cNvSpPr>
          <p:nvPr>
            <p:ph type="body" sz="quarter" idx="11"/>
          </p:nvPr>
        </p:nvSpPr>
        <p:spPr>
          <a:xfrm>
            <a:off x="269239" y="1189495"/>
            <a:ext cx="11653523" cy="4857794"/>
          </a:xfrm>
        </p:spPr>
        <p:txBody>
          <a:bodyPr/>
          <a:lstStyle/>
          <a:p>
            <a:r>
              <a:rPr lang="en-US" dirty="0"/>
              <a:t>Powershell</a:t>
            </a:r>
          </a:p>
          <a:p>
            <a:pPr lvl="1"/>
            <a:r>
              <a:rPr lang="en-US" dirty="0">
                <a:solidFill>
                  <a:srgbClr val="0000FF"/>
                </a:solidFill>
                <a:latin typeface="Lucida Console" panose="020B0609040504020204" pitchFamily="49" charset="0"/>
              </a:rPr>
              <a:t>New-AzureRmResourceGroupDeployment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-ResourceGroupName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ExampleResourceGroup</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-TemplateFile</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&lt;</a:t>
            </a:r>
            <a:r>
              <a:rPr lang="en-US" dirty="0" err="1">
                <a:solidFill>
                  <a:srgbClr val="8A2BE2"/>
                </a:solidFill>
                <a:latin typeface="Lucida Console" panose="020B0609040504020204" pitchFamily="49" charset="0"/>
              </a:rPr>
              <a:t>PathToTemplate</a:t>
            </a:r>
            <a:r>
              <a:rPr lang="en-US" dirty="0">
                <a:solidFill>
                  <a:srgbClr val="8A2BE2"/>
                </a:solidFill>
                <a:latin typeface="Lucida Console" panose="020B0609040504020204" pitchFamily="49" charset="0"/>
              </a:rPr>
              <a:t>&gt;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endParaRPr lang="en-US" dirty="0">
              <a:solidFill>
                <a:srgbClr val="8A2BE2"/>
              </a:solidFill>
              <a:latin typeface="Lucida Console" panose="020B0609040504020204" pitchFamily="49" charset="0"/>
            </a:endParaRPr>
          </a:p>
          <a:p>
            <a:pPr lvl="1"/>
            <a:endParaRPr lang="en-US" dirty="0">
              <a:solidFill>
                <a:srgbClr val="8A2BE2"/>
              </a:solidFill>
              <a:latin typeface="Lucida Console" panose="020B0609040504020204" pitchFamily="49" charset="0"/>
            </a:endParaRPr>
          </a:p>
          <a:p>
            <a:r>
              <a:rPr lang="en-US" dirty="0"/>
              <a:t>Azure CLI</a:t>
            </a:r>
          </a:p>
          <a:p>
            <a:r>
              <a:rPr lang="en-US" sz="1961" dirty="0">
                <a:gradFill>
                  <a:gsLst>
                    <a:gs pos="1250">
                      <a:schemeClr val="tx1"/>
                    </a:gs>
                    <a:gs pos="100000">
                      <a:schemeClr val="tx1"/>
                    </a:gs>
                  </a:gsLst>
                  <a:lin ang="5400000" scaled="0"/>
                </a:gradFill>
                <a:latin typeface="+mn-lt"/>
              </a:rPr>
              <a:t>azure group deployment create -f "c:\MyTemplates\example.json" -g </a:t>
            </a:r>
            <a:r>
              <a:rPr lang="en-US" sz="1961" dirty="0" err="1">
                <a:gradFill>
                  <a:gsLst>
                    <a:gs pos="1250">
                      <a:schemeClr val="tx1"/>
                    </a:gs>
                    <a:gs pos="100000">
                      <a:schemeClr val="tx1"/>
                    </a:gs>
                  </a:gsLst>
                  <a:lin ang="5400000" scaled="0"/>
                </a:gradFill>
                <a:latin typeface="+mn-lt"/>
              </a:rPr>
              <a:t>examplegroup</a:t>
            </a:r>
            <a:r>
              <a:rPr lang="en-US" sz="1961" dirty="0">
                <a:gradFill>
                  <a:gsLst>
                    <a:gs pos="1250">
                      <a:schemeClr val="tx1"/>
                    </a:gs>
                    <a:gs pos="100000">
                      <a:schemeClr val="tx1"/>
                    </a:gs>
                  </a:gsLst>
                  <a:lin ang="5400000" scaled="0"/>
                </a:gradFill>
                <a:latin typeface="+mn-lt"/>
              </a:rPr>
              <a:t> </a:t>
            </a:r>
          </a:p>
          <a:p>
            <a:r>
              <a:rPr lang="en-US" sz="1961" dirty="0">
                <a:gradFill>
                  <a:gsLst>
                    <a:gs pos="1250">
                      <a:schemeClr val="tx1"/>
                    </a:gs>
                    <a:gs pos="100000">
                      <a:schemeClr val="tx1"/>
                    </a:gs>
                  </a:gsLst>
                  <a:lin ang="5400000" scaled="0"/>
                </a:gradFill>
                <a:latin typeface="+mn-lt"/>
              </a:rPr>
              <a:t>-n </a:t>
            </a:r>
            <a:r>
              <a:rPr lang="en-US" sz="1961" dirty="0" err="1">
                <a:gradFill>
                  <a:gsLst>
                    <a:gs pos="1250">
                      <a:schemeClr val="tx1"/>
                    </a:gs>
                    <a:gs pos="100000">
                      <a:schemeClr val="tx1"/>
                    </a:gs>
                  </a:gsLst>
                  <a:lin ang="5400000" scaled="0"/>
                </a:gradFill>
                <a:latin typeface="+mn-lt"/>
              </a:rPr>
              <a:t>exampledeployment</a:t>
            </a:r>
            <a:endParaRPr lang="en-US" sz="1961" dirty="0">
              <a:gradFill>
                <a:gsLst>
                  <a:gs pos="1250">
                    <a:schemeClr val="tx1"/>
                  </a:gs>
                  <a:gs pos="100000">
                    <a:schemeClr val="tx1"/>
                  </a:gs>
                </a:gsLst>
                <a:lin ang="5400000" scaled="0"/>
              </a:gradFill>
              <a:latin typeface="+mn-lt"/>
            </a:endParaRPr>
          </a:p>
          <a:p>
            <a:endParaRPr lang="en-US" sz="1961" dirty="0">
              <a:gradFill>
                <a:gsLst>
                  <a:gs pos="1250">
                    <a:schemeClr val="tx1"/>
                  </a:gs>
                  <a:gs pos="100000">
                    <a:schemeClr val="tx1"/>
                  </a:gs>
                </a:gsLst>
                <a:lin ang="5400000" scaled="0"/>
              </a:gradFill>
              <a:latin typeface="+mn-lt"/>
            </a:endParaRPr>
          </a:p>
          <a:p>
            <a:r>
              <a:rPr lang="en-US" dirty="0"/>
              <a:t>REST API</a:t>
            </a:r>
          </a:p>
          <a:p>
            <a:pPr lvl="1"/>
            <a:r>
              <a:rPr lang="en-US" dirty="0"/>
              <a:t>PUT /subscriptions/{</a:t>
            </a:r>
            <a:r>
              <a:rPr lang="en-US" dirty="0" err="1"/>
              <a:t>subscriptionId</a:t>
            </a:r>
            <a:r>
              <a:rPr lang="en-US" dirty="0"/>
              <a:t>}/</a:t>
            </a:r>
            <a:r>
              <a:rPr lang="en-US" dirty="0" err="1"/>
              <a:t>resourcegroups</a:t>
            </a:r>
            <a:r>
              <a:rPr lang="en-US" dirty="0"/>
              <a:t>/{</a:t>
            </a:r>
            <a:r>
              <a:rPr lang="en-US" dirty="0" err="1"/>
              <a:t>resourceGroupName</a:t>
            </a:r>
            <a:r>
              <a:rPr lang="en-US" dirty="0"/>
              <a:t>}/providers/</a:t>
            </a:r>
            <a:r>
              <a:rPr lang="en-US" dirty="0" err="1"/>
              <a:t>Microsoft.Resources</a:t>
            </a:r>
            <a:r>
              <a:rPr lang="en-US" dirty="0"/>
              <a:t>/deployments/{</a:t>
            </a:r>
            <a:r>
              <a:rPr lang="en-US" dirty="0" err="1"/>
              <a:t>deploymentName</a:t>
            </a:r>
            <a:r>
              <a:rPr lang="en-US" dirty="0"/>
              <a:t>}?</a:t>
            </a:r>
            <a:r>
              <a:rPr lang="en-US" dirty="0" err="1"/>
              <a:t>api</a:t>
            </a:r>
            <a:r>
              <a:rPr lang="en-US" dirty="0"/>
              <a:t>-version=2016-09-01</a:t>
            </a:r>
          </a:p>
        </p:txBody>
      </p:sp>
      <p:sp>
        <p:nvSpPr>
          <p:cNvPr id="4" name="Rectangle 3">
            <a:extLst>
              <a:ext uri="{FF2B5EF4-FFF2-40B4-BE49-F238E27FC236}">
                <a16:creationId xmlns:a16="http://schemas.microsoft.com/office/drawing/2014/main" id="{9E3B7533-447A-4ADA-B053-1AFE074A0AA2}"/>
              </a:ext>
            </a:extLst>
          </p:cNvPr>
          <p:cNvSpPr/>
          <p:nvPr/>
        </p:nvSpPr>
        <p:spPr bwMode="auto">
          <a:xfrm>
            <a:off x="266921" y="3350907"/>
            <a:ext cx="11313586" cy="9229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505050"/>
                </a:solidFill>
                <a:latin typeface="Segoe UI"/>
              </a:rPr>
              <a:t>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az</a:t>
            </a:r>
            <a:r>
              <a:rPr kumimoji="0" lang="en-US" sz="2000" b="0" i="0" u="none" strike="noStrike" kern="1200" cap="none" spc="0" normalizeH="0" baseline="0" noProof="0" dirty="0">
                <a:ln>
                  <a:noFill/>
                </a:ln>
                <a:solidFill>
                  <a:srgbClr val="505050"/>
                </a:solidFill>
                <a:effectLst/>
                <a:uLnTx/>
                <a:uFillTx/>
                <a:latin typeface="Segoe UI"/>
                <a:ea typeface="+mn-ea"/>
                <a:cs typeface="+mn-cs"/>
              </a:rPr>
              <a:t> deployment group create -f "c:\MyTemplates\example.json" -g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examplegroup</a:t>
            </a:r>
            <a:r>
              <a:rPr kumimoji="0" lang="en-US" sz="20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 -n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exampledeployment</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643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84817F-9B4D-4453-B4C0-C24C4D12B1F8}"/>
              </a:ext>
            </a:extLst>
          </p:cNvPr>
          <p:cNvSpPr>
            <a:spLocks noGrp="1"/>
          </p:cNvSpPr>
          <p:nvPr>
            <p:ph type="body" sz="quarter" idx="10"/>
          </p:nvPr>
        </p:nvSpPr>
        <p:spPr>
          <a:xfrm>
            <a:off x="269240" y="1189176"/>
            <a:ext cx="11653523" cy="5315366"/>
          </a:xfrm>
        </p:spPr>
        <p:txBody>
          <a:bodyPr/>
          <a:lstStyle/>
          <a:p>
            <a:endParaRPr lang="en-US" dirty="0"/>
          </a:p>
          <a:p>
            <a:r>
              <a:rPr lang="en-US" dirty="0"/>
              <a:t>Visual Studio</a:t>
            </a:r>
          </a:p>
          <a:p>
            <a:r>
              <a:rPr lang="en-US" dirty="0"/>
              <a:t>Visual Studio Code</a:t>
            </a:r>
          </a:p>
          <a:p>
            <a:r>
              <a:rPr lang="en-US" dirty="0"/>
              <a:t>PowerShell / CLI</a:t>
            </a:r>
          </a:p>
          <a:p>
            <a:r>
              <a:rPr lang="en-US" dirty="0"/>
              <a:t>VSTS</a:t>
            </a:r>
          </a:p>
          <a:p>
            <a:endParaRPr lang="en-US" sz="1400" dirty="0"/>
          </a:p>
          <a:p>
            <a:r>
              <a:rPr lang="en-US" sz="3200" dirty="0">
                <a:hlinkClick r:id="rId3"/>
              </a:rPr>
              <a:t>https://docs.microsoft.com/en-us/azure/azure-resource-manager/resource-group-template-functions</a:t>
            </a:r>
            <a:r>
              <a:rPr lang="en-US" sz="3200" dirty="0"/>
              <a:t> </a:t>
            </a:r>
          </a:p>
          <a:p>
            <a:r>
              <a:rPr lang="en-US" sz="3200" dirty="0">
                <a:hlinkClick r:id="rId4"/>
              </a:rPr>
              <a:t>https://docs.microsoft.com/en-us/azure/templates/</a:t>
            </a:r>
            <a:r>
              <a:rPr lang="en-US" sz="3200" dirty="0"/>
              <a:t> </a:t>
            </a:r>
          </a:p>
        </p:txBody>
      </p:sp>
      <p:sp>
        <p:nvSpPr>
          <p:cNvPr id="3" name="Title 2">
            <a:extLst>
              <a:ext uri="{FF2B5EF4-FFF2-40B4-BE49-F238E27FC236}">
                <a16:creationId xmlns:a16="http://schemas.microsoft.com/office/drawing/2014/main" id="{40082725-7D16-449E-B11E-9FF1EE49EDA6}"/>
              </a:ext>
            </a:extLst>
          </p:cNvPr>
          <p:cNvSpPr>
            <a:spLocks noGrp="1"/>
          </p:cNvSpPr>
          <p:nvPr>
            <p:ph type="title"/>
          </p:nvPr>
        </p:nvSpPr>
        <p:spPr/>
        <p:txBody>
          <a:bodyPr/>
          <a:lstStyle/>
          <a:p>
            <a:r>
              <a:rPr lang="en-US" dirty="0"/>
              <a:t>Template Tools ( </a:t>
            </a:r>
            <a:r>
              <a:rPr lang="en-US" dirty="0">
                <a:hlinkClick r:id="rId5"/>
              </a:rPr>
              <a:t>http://aka.ms/azuretools</a:t>
            </a:r>
            <a:r>
              <a:rPr lang="en-US" dirty="0"/>
              <a:t> )</a:t>
            </a:r>
          </a:p>
        </p:txBody>
      </p:sp>
    </p:spTree>
    <p:extLst>
      <p:ext uri="{BB962C8B-B14F-4D97-AF65-F5344CB8AC3E}">
        <p14:creationId xmlns:p14="http://schemas.microsoft.com/office/powerpoint/2010/main" val="29024423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963504"/>
          </a:xfrm>
        </p:spPr>
        <p:txBody>
          <a:bodyPr/>
          <a:lstStyle/>
          <a:p>
            <a:r>
              <a:rPr lang="en-US" dirty="0"/>
              <a:t>Create a template that:</a:t>
            </a:r>
          </a:p>
          <a:p>
            <a:pPr lvl="1"/>
            <a:r>
              <a:rPr lang="en-US" dirty="0"/>
              <a:t>Takes one input parameter</a:t>
            </a:r>
          </a:p>
          <a:p>
            <a:pPr lvl="1"/>
            <a:r>
              <a:rPr lang="en-US" dirty="0"/>
              <a:t>Returns one output value</a:t>
            </a:r>
          </a:p>
          <a:p>
            <a:r>
              <a:rPr lang="en-US" dirty="0"/>
              <a:t>Deploy it from Azure CLI</a:t>
            </a:r>
          </a:p>
          <a:p>
            <a:r>
              <a:rPr lang="en-US" dirty="0"/>
              <a:t>Deploy it from PowerShell</a:t>
            </a:r>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Create a “Hello World” template</a:t>
            </a:r>
            <a:endParaRPr lang="en-US" dirty="0">
              <a:solidFill>
                <a:srgbClr val="0078D7"/>
              </a:solidFill>
            </a:endParaRPr>
          </a:p>
        </p:txBody>
      </p:sp>
    </p:spTree>
    <p:extLst>
      <p:ext uri="{BB962C8B-B14F-4D97-AF65-F5344CB8AC3E}">
        <p14:creationId xmlns:p14="http://schemas.microsoft.com/office/powerpoint/2010/main" val="24711185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a:solidFill>
                  <a:schemeClr val="bg1"/>
                </a:solidFill>
                <a:latin typeface="Segoe UI Light" panose="020B0502040204020203" pitchFamily="34" charset="0"/>
                <a:cs typeface="Segoe UI Light" panose="020B0502040204020203" pitchFamily="34" charset="0"/>
              </a:rPr>
              <a:t>ARM Templates</a:t>
            </a:r>
            <a:br>
              <a:rPr lang="en-US" sz="5400" dirty="0">
                <a:solidFill>
                  <a:schemeClr val="bg1"/>
                </a:solidFill>
                <a:latin typeface="Segoe UI Light" panose="020B0502040204020203" pitchFamily="34" charset="0"/>
                <a:cs typeface="Segoe UI Light" panose="020B0502040204020203" pitchFamily="34" charset="0"/>
              </a:rPr>
            </a:br>
            <a:r>
              <a:rPr lang="en-US" dirty="0">
                <a:solidFill>
                  <a:srgbClr val="FFC000"/>
                </a:solidFill>
                <a:latin typeface="Segoe UI Light" panose="020B0502040204020203" pitchFamily="34" charset="0"/>
                <a:cs typeface="Segoe UI Light" panose="020B0502040204020203" pitchFamily="34" charset="0"/>
              </a:rPr>
              <a:t>Recap</a:t>
            </a:r>
            <a:endParaRPr lang="en-US" sz="5400" dirty="0">
              <a:solidFill>
                <a:srgbClr val="FFC000"/>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2087845"/>
            <a:ext cx="10515600" cy="4351338"/>
          </a:xfrm>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Create a blank template with your favorite text editor</a:t>
            </a:r>
          </a:p>
          <a:p>
            <a:pPr marL="0" indent="0" algn="ctr">
              <a:buNone/>
            </a:pPr>
            <a:r>
              <a:rPr lang="en-US" sz="1400" dirty="0">
                <a:solidFill>
                  <a:schemeClr val="bg1"/>
                </a:solidFill>
                <a:latin typeface="Segoe UI Light" panose="020B0502040204020203" pitchFamily="34" charset="0"/>
                <a:cs typeface="Segoe UI Light" panose="020B0502040204020203" pitchFamily="34" charset="0"/>
              </a:rPr>
              <a:t>Complete walk-through : </a:t>
            </a:r>
            <a:r>
              <a:rPr lang="en-US" sz="1400" dirty="0">
                <a:solidFill>
                  <a:schemeClr val="bg1"/>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https://docs.microsoft.com/en-us/azure/azure-resource-manager/resource-group-authoring-templates</a:t>
            </a:r>
            <a:endParaRPr lang="en-US" sz="1400" dirty="0">
              <a:solidFill>
                <a:schemeClr val="bg1"/>
              </a:solidFill>
              <a:latin typeface="Segoe UI Light" panose="020B0502040204020203" pitchFamily="34" charset="0"/>
              <a:cs typeface="Segoe UI Light" panose="020B0502040204020203" pitchFamily="34" charset="0"/>
            </a:endParaRPr>
          </a:p>
          <a:p>
            <a:pPr marL="0" indent="0">
              <a:buNone/>
            </a:pP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"$schema": "http://schema.management.azure.com/schemas/2015-01-01/</a:t>
            </a:r>
            <a:r>
              <a:rPr lang="en-US" sz="1400" b="1" dirty="0" err="1">
                <a:solidFill>
                  <a:schemeClr val="bg1"/>
                </a:solidFill>
                <a:latin typeface="Consolas" charset="0"/>
                <a:cs typeface="Courier New" panose="02070309020205020404" pitchFamily="49" charset="0"/>
              </a:rPr>
              <a:t>deploymentTemplate.json</a:t>
            </a: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"contentVersion":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"parameters":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"variables":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"resources":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"outputs":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r>
              <a:rPr lang="en-US" dirty="0">
                <a:solidFill>
                  <a:schemeClr val="bg1"/>
                </a:solidFill>
                <a:latin typeface="Segoe UI Light" panose="020B0502040204020203" pitchFamily="34" charset="0"/>
                <a:cs typeface="Segoe UI Light" panose="020B0502040204020203" pitchFamily="34" charset="0"/>
              </a:rPr>
              <a:t>Strip away the details and the template core is seen above</a:t>
            </a:r>
          </a:p>
        </p:txBody>
      </p:sp>
    </p:spTree>
    <p:extLst>
      <p:ext uri="{BB962C8B-B14F-4D97-AF65-F5344CB8AC3E}">
        <p14:creationId xmlns:p14="http://schemas.microsoft.com/office/powerpoint/2010/main" val="266084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A0A9E-193A-4BBA-8231-C0558FBAC815}"/>
              </a:ext>
            </a:extLst>
          </p:cNvPr>
          <p:cNvSpPr>
            <a:spLocks noGrp="1"/>
          </p:cNvSpPr>
          <p:nvPr>
            <p:ph type="body" sz="quarter" idx="10"/>
          </p:nvPr>
        </p:nvSpPr>
        <p:spPr>
          <a:xfrm>
            <a:off x="269239" y="1189177"/>
            <a:ext cx="11653523" cy="4046236"/>
          </a:xfrm>
        </p:spPr>
        <p:txBody>
          <a:bodyPr/>
          <a:lstStyle/>
          <a:p>
            <a:r>
              <a:rPr lang="en-US" dirty="0"/>
              <a:t>Code Editors</a:t>
            </a:r>
          </a:p>
          <a:p>
            <a:r>
              <a:rPr lang="en-US" dirty="0"/>
              <a:t>Resource Explorer</a:t>
            </a:r>
          </a:p>
          <a:p>
            <a:r>
              <a:rPr lang="en-US" dirty="0"/>
              <a:t>Deployment output</a:t>
            </a:r>
          </a:p>
          <a:p>
            <a:r>
              <a:rPr lang="en-US" dirty="0"/>
              <a:t>Resource Group Deployments</a:t>
            </a:r>
          </a:p>
          <a:p>
            <a:r>
              <a:rPr lang="en-US" dirty="0"/>
              <a:t>Activity Logs</a:t>
            </a:r>
          </a:p>
          <a:p>
            <a:r>
              <a:rPr lang="en-US" dirty="0"/>
              <a:t>VM Extension Logs</a:t>
            </a:r>
          </a:p>
        </p:txBody>
      </p:sp>
      <p:sp>
        <p:nvSpPr>
          <p:cNvPr id="3" name="Title 2">
            <a:extLst>
              <a:ext uri="{FF2B5EF4-FFF2-40B4-BE49-F238E27FC236}">
                <a16:creationId xmlns:a16="http://schemas.microsoft.com/office/drawing/2014/main" id="{9427F2C5-AD45-44B6-A7C5-7FA49E10A7B2}"/>
              </a:ext>
            </a:extLst>
          </p:cNvPr>
          <p:cNvSpPr>
            <a:spLocks noGrp="1"/>
          </p:cNvSpPr>
          <p:nvPr>
            <p:ph type="title"/>
          </p:nvPr>
        </p:nvSpPr>
        <p:spPr/>
        <p:txBody>
          <a:bodyPr/>
          <a:lstStyle/>
          <a:p>
            <a:r>
              <a:rPr lang="en-US" dirty="0"/>
              <a:t>Debugging…</a:t>
            </a:r>
          </a:p>
        </p:txBody>
      </p:sp>
    </p:spTree>
    <p:extLst>
      <p:ext uri="{BB962C8B-B14F-4D97-AF65-F5344CB8AC3E}">
        <p14:creationId xmlns:p14="http://schemas.microsoft.com/office/powerpoint/2010/main" val="26694227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Parameters (re-visited)</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207" y="1654889"/>
            <a:ext cx="10174627" cy="4836896"/>
          </a:xfrm>
          <a:prstGeom prst="rect">
            <a:avLst/>
          </a:prstGeom>
        </p:spPr>
      </p:pic>
    </p:spTree>
    <p:extLst>
      <p:ext uri="{BB962C8B-B14F-4D97-AF65-F5344CB8AC3E}">
        <p14:creationId xmlns:p14="http://schemas.microsoft.com/office/powerpoint/2010/main" val="13231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0C8BFC-1FC5-4D68-8738-B65C3DE66068}"/>
              </a:ext>
            </a:extLst>
          </p:cNvPr>
          <p:cNvSpPr>
            <a:spLocks noGrp="1"/>
          </p:cNvSpPr>
          <p:nvPr>
            <p:ph type="body" sz="quarter" idx="10"/>
          </p:nvPr>
        </p:nvSpPr>
        <p:spPr>
          <a:xfrm>
            <a:off x="269239" y="1534233"/>
            <a:ext cx="7028708" cy="4449360"/>
          </a:xfrm>
        </p:spPr>
        <p:txBody>
          <a:bodyPr/>
          <a:lstStyle/>
          <a:p>
            <a:r>
              <a:rPr lang="en-US" sz="3600" dirty="0"/>
              <a:t>Pass multiple values into a template at deployment time</a:t>
            </a:r>
          </a:p>
          <a:p>
            <a:r>
              <a:rPr lang="en-US" sz="3600" dirty="0"/>
              <a:t>Use different parameter files with the same template to support deployment to different environments (e.g. “dev/test”, “</a:t>
            </a:r>
            <a:r>
              <a:rPr lang="en-US" sz="3600" dirty="0" err="1"/>
              <a:t>qa</a:t>
            </a:r>
            <a:r>
              <a:rPr lang="en-US" sz="3600" dirty="0"/>
              <a:t>”, “production”)</a:t>
            </a:r>
          </a:p>
          <a:p>
            <a:endParaRPr lang="en-US" dirty="0"/>
          </a:p>
        </p:txBody>
      </p:sp>
      <p:sp>
        <p:nvSpPr>
          <p:cNvPr id="3" name="Title 2">
            <a:extLst>
              <a:ext uri="{FF2B5EF4-FFF2-40B4-BE49-F238E27FC236}">
                <a16:creationId xmlns:a16="http://schemas.microsoft.com/office/drawing/2014/main" id="{F8D2ED64-5114-4FCD-A4AA-DF7C0FC70D9B}"/>
              </a:ext>
            </a:extLst>
          </p:cNvPr>
          <p:cNvSpPr>
            <a:spLocks noGrp="1"/>
          </p:cNvSpPr>
          <p:nvPr>
            <p:ph type="title"/>
          </p:nvPr>
        </p:nvSpPr>
        <p:spPr/>
        <p:txBody>
          <a:bodyPr/>
          <a:lstStyle/>
          <a:p>
            <a:r>
              <a:rPr lang="en-US" sz="5400" dirty="0"/>
              <a:t>Parameter Files</a:t>
            </a:r>
          </a:p>
        </p:txBody>
      </p:sp>
      <p:pic>
        <p:nvPicPr>
          <p:cNvPr id="5" name="Picture 4">
            <a:extLst>
              <a:ext uri="{FF2B5EF4-FFF2-40B4-BE49-F238E27FC236}">
                <a16:creationId xmlns:a16="http://schemas.microsoft.com/office/drawing/2014/main" id="{2CA9630D-18F6-4AF6-95D5-FAF431F7684D}"/>
              </a:ext>
            </a:extLst>
          </p:cNvPr>
          <p:cNvPicPr>
            <a:picLocks noChangeAspect="1"/>
          </p:cNvPicPr>
          <p:nvPr/>
        </p:nvPicPr>
        <p:blipFill>
          <a:blip r:embed="rId2"/>
          <a:stretch>
            <a:fillRect/>
          </a:stretch>
        </p:blipFill>
        <p:spPr>
          <a:xfrm>
            <a:off x="7599686" y="1471882"/>
            <a:ext cx="4323075" cy="4353823"/>
          </a:xfrm>
          <a:prstGeom prst="rect">
            <a:avLst/>
          </a:prstGeom>
        </p:spPr>
      </p:pic>
    </p:spTree>
    <p:extLst>
      <p:ext uri="{BB962C8B-B14F-4D97-AF65-F5344CB8AC3E}">
        <p14:creationId xmlns:p14="http://schemas.microsoft.com/office/powerpoint/2010/main" val="2168118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Creating a template</a:t>
            </a:r>
            <a:br>
              <a:rPr lang="en-US" dirty="0"/>
            </a:br>
            <a:r>
              <a:rPr lang="en-US" sz="2800" dirty="0">
                <a:solidFill>
                  <a:srgbClr val="FFC000"/>
                </a:solidFill>
              </a:rPr>
              <a:t>How to find template samples…</a:t>
            </a:r>
            <a:endParaRPr lang="en-US" dirty="0">
              <a:solidFill>
                <a:srgbClr val="FFC000"/>
              </a:solidFill>
            </a:endParaRPr>
          </a:p>
        </p:txBody>
      </p:sp>
      <p:sp>
        <p:nvSpPr>
          <p:cNvPr id="6" name="Text Placeholder 5"/>
          <p:cNvSpPr>
            <a:spLocks noGrp="1"/>
          </p:cNvSpPr>
          <p:nvPr>
            <p:ph type="body" sz="quarter" idx="11"/>
          </p:nvPr>
        </p:nvSpPr>
        <p:spPr>
          <a:xfrm>
            <a:off x="271557" y="1695488"/>
            <a:ext cx="11653523" cy="4873001"/>
          </a:xfrm>
        </p:spPr>
        <p:txBody>
          <a:bodyPr/>
          <a:lstStyle/>
          <a:p>
            <a:r>
              <a:rPr lang="en-US" dirty="0"/>
              <a:t>Visual Studio code</a:t>
            </a:r>
          </a:p>
          <a:p>
            <a:pPr lvl="1"/>
            <a:r>
              <a:rPr lang="en-US" dirty="0"/>
              <a:t>ARM Tools plugin can inject template syntax for various Azure resources</a:t>
            </a:r>
          </a:p>
          <a:p>
            <a:pPr lvl="0">
              <a:buClr>
                <a:srgbClr val="FFFFFF"/>
              </a:buClr>
            </a:pPr>
            <a:r>
              <a:rPr lang="en-US" dirty="0">
                <a:gradFill>
                  <a:gsLst>
                    <a:gs pos="1250">
                      <a:srgbClr val="FFFFFF"/>
                    </a:gs>
                    <a:gs pos="100000">
                      <a:srgbClr val="FFFFFF"/>
                    </a:gs>
                  </a:gsLst>
                  <a:lin ang="5400000" scaled="0"/>
                </a:gradFill>
              </a:rPr>
              <a:t>Go to the docs!</a:t>
            </a:r>
            <a:br>
              <a:rPr lang="en-US"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latin typeface="Segoe UI"/>
                <a:hlinkClick r:id="rId3"/>
              </a:rPr>
              <a:t>https://docs.microsoft.com/en-us/azure/templates/</a:t>
            </a:r>
            <a:r>
              <a:rPr lang="en-US" sz="1961" dirty="0">
                <a:gradFill>
                  <a:gsLst>
                    <a:gs pos="1250">
                      <a:srgbClr val="FFFFFF"/>
                    </a:gs>
                    <a:gs pos="100000">
                      <a:srgbClr val="FFFFFF"/>
                    </a:gs>
                  </a:gsLst>
                  <a:lin ang="5400000" scaled="0"/>
                </a:gradFill>
                <a:latin typeface="Segoe UI"/>
              </a:rPr>
              <a:t>  </a:t>
            </a:r>
          </a:p>
          <a:p>
            <a:pPr lvl="1">
              <a:buClr>
                <a:srgbClr val="FFFFFF"/>
              </a:buClr>
            </a:pPr>
            <a:r>
              <a:rPr lang="en-US" sz="3600" dirty="0">
                <a:gradFill>
                  <a:gsLst>
                    <a:gs pos="1250">
                      <a:srgbClr val="FFFFFF"/>
                    </a:gs>
                    <a:gs pos="99000">
                      <a:srgbClr val="FFFFFF"/>
                    </a:gs>
                  </a:gsLst>
                  <a:lin ang="5400000" scaled="0"/>
                </a:gradFill>
                <a:latin typeface="Segoe UI Light"/>
              </a:rPr>
              <a:t>Export Template from portal before resource creation</a:t>
            </a:r>
          </a:p>
          <a:p>
            <a:pPr lvl="1">
              <a:buClr>
                <a:srgbClr val="FFFFFF"/>
              </a:buClr>
            </a:pPr>
            <a:r>
              <a:rPr lang="en-US" dirty="0">
                <a:gradFill>
                  <a:gsLst>
                    <a:gs pos="1250">
                      <a:srgbClr val="FFFFFF"/>
                    </a:gs>
                    <a:gs pos="100000">
                      <a:srgbClr val="FFFFFF"/>
                    </a:gs>
                  </a:gsLst>
                  <a:lin ang="5400000" scaled="0"/>
                </a:gradFill>
              </a:rPr>
              <a:t>Template will be parameterized for single resource</a:t>
            </a:r>
          </a:p>
          <a:p>
            <a:r>
              <a:rPr lang="en-US" dirty="0" err="1"/>
              <a:t>Quickstart</a:t>
            </a:r>
            <a:r>
              <a:rPr lang="en-US" dirty="0"/>
              <a:t> templates</a:t>
            </a:r>
          </a:p>
          <a:p>
            <a:pPr lvl="1"/>
            <a:r>
              <a:rPr lang="en-US" dirty="0">
                <a:solidFill>
                  <a:schemeClr val="tx1"/>
                </a:solidFill>
                <a:hlinkClick r:id="rId4"/>
              </a:rPr>
              <a:t>https://github.com/Azure/azure-quickstart-templates</a:t>
            </a:r>
            <a:endParaRPr lang="en-US" dirty="0"/>
          </a:p>
          <a:p>
            <a:pPr lvl="1"/>
            <a:r>
              <a:rPr lang="en-US" sz="3600" dirty="0">
                <a:gradFill>
                  <a:gsLst>
                    <a:gs pos="1250">
                      <a:schemeClr val="tx1"/>
                    </a:gs>
                    <a:gs pos="99000">
                      <a:schemeClr val="tx1"/>
                    </a:gs>
                  </a:gsLst>
                  <a:lin ang="5400000" scaled="0"/>
                </a:gradFill>
                <a:latin typeface="+mj-lt"/>
              </a:rPr>
              <a:t>Export Template from portal of existing Resource Group</a:t>
            </a:r>
          </a:p>
          <a:p>
            <a:pPr lvl="1"/>
            <a:r>
              <a:rPr lang="en-US" dirty="0"/>
              <a:t>To duplicate or slightly modify an existing template</a:t>
            </a:r>
          </a:p>
        </p:txBody>
      </p:sp>
    </p:spTree>
    <p:extLst>
      <p:ext uri="{BB962C8B-B14F-4D97-AF65-F5344CB8AC3E}">
        <p14:creationId xmlns:p14="http://schemas.microsoft.com/office/powerpoint/2010/main" val="30963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963504"/>
          </a:xfrm>
        </p:spPr>
        <p:txBody>
          <a:bodyPr/>
          <a:lstStyle/>
          <a:p>
            <a:r>
              <a:rPr lang="en-US" dirty="0"/>
              <a:t>Extend template to provision VNET w/one subnet</a:t>
            </a:r>
          </a:p>
          <a:p>
            <a:r>
              <a:rPr lang="en-US" dirty="0"/>
              <a:t>Template takes the following inputs:</a:t>
            </a:r>
          </a:p>
          <a:p>
            <a:pPr lvl="1"/>
            <a:r>
              <a:rPr lang="en-US" dirty="0"/>
              <a:t>Virtual Network Name and Address Prefix</a:t>
            </a:r>
          </a:p>
          <a:p>
            <a:pPr lvl="1"/>
            <a:r>
              <a:rPr lang="en-US" dirty="0"/>
              <a:t>Subnet Name and Address Prefix</a:t>
            </a:r>
          </a:p>
          <a:p>
            <a:r>
              <a:rPr lang="en-US" dirty="0"/>
              <a:t>Find an easier way to pass in parameters</a:t>
            </a:r>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Deploy a simple network stack</a:t>
            </a:r>
            <a:endParaRPr lang="en-US" dirty="0">
              <a:solidFill>
                <a:srgbClr val="0078D7"/>
              </a:solidFill>
            </a:endParaRPr>
          </a:p>
        </p:txBody>
      </p:sp>
    </p:spTree>
    <p:extLst>
      <p:ext uri="{BB962C8B-B14F-4D97-AF65-F5344CB8AC3E}">
        <p14:creationId xmlns:p14="http://schemas.microsoft.com/office/powerpoint/2010/main" val="27954200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A68220-F3AD-4772-972A-C9306A0B758D}"/>
              </a:ext>
            </a:extLst>
          </p:cNvPr>
          <p:cNvSpPr>
            <a:spLocks noGrp="1"/>
          </p:cNvSpPr>
          <p:nvPr>
            <p:ph type="body" sz="quarter" idx="10"/>
          </p:nvPr>
        </p:nvSpPr>
        <p:spPr>
          <a:xfrm>
            <a:off x="271558" y="2148357"/>
            <a:ext cx="11653523" cy="2831096"/>
          </a:xfrm>
        </p:spPr>
        <p:txBody>
          <a:bodyPr/>
          <a:lstStyle/>
          <a:p>
            <a:r>
              <a:rPr lang="en-US" dirty="0" err="1">
                <a:solidFill>
                  <a:schemeClr val="bg1"/>
                </a:solidFill>
              </a:rPr>
              <a:t>resourceGroup</a:t>
            </a:r>
            <a:r>
              <a:rPr lang="en-US" dirty="0">
                <a:solidFill>
                  <a:schemeClr val="bg1"/>
                </a:solidFill>
              </a:rPr>
              <a:t>().location</a:t>
            </a:r>
          </a:p>
          <a:p>
            <a:r>
              <a:rPr lang="en-US" dirty="0" err="1">
                <a:solidFill>
                  <a:schemeClr val="bg1"/>
                </a:solidFill>
              </a:rPr>
              <a:t>concat</a:t>
            </a:r>
            <a:r>
              <a:rPr lang="en-US" dirty="0">
                <a:solidFill>
                  <a:schemeClr val="bg1"/>
                </a:solidFill>
              </a:rPr>
              <a:t>()</a:t>
            </a:r>
          </a:p>
          <a:p>
            <a:r>
              <a:rPr lang="en-US" dirty="0" err="1">
                <a:solidFill>
                  <a:schemeClr val="bg1"/>
                </a:solidFill>
              </a:rPr>
              <a:t>resourceId</a:t>
            </a:r>
            <a:r>
              <a:rPr lang="en-US" dirty="0">
                <a:solidFill>
                  <a:schemeClr val="bg1"/>
                </a:solidFill>
              </a:rPr>
              <a:t>()</a:t>
            </a:r>
          </a:p>
          <a:p>
            <a:r>
              <a:rPr lang="en-US" dirty="0">
                <a:solidFill>
                  <a:schemeClr val="bg1"/>
                </a:solidFill>
              </a:rPr>
              <a:t>Many more to explore later…</a:t>
            </a:r>
          </a:p>
        </p:txBody>
      </p:sp>
      <p:sp>
        <p:nvSpPr>
          <p:cNvPr id="3" name="Title 2">
            <a:extLst>
              <a:ext uri="{FF2B5EF4-FFF2-40B4-BE49-F238E27FC236}">
                <a16:creationId xmlns:a16="http://schemas.microsoft.com/office/drawing/2014/main" id="{6979AE00-C830-4021-A446-66444C30EED1}"/>
              </a:ext>
            </a:extLst>
          </p:cNvPr>
          <p:cNvSpPr>
            <a:spLocks noGrp="1"/>
          </p:cNvSpPr>
          <p:nvPr>
            <p:ph type="title"/>
          </p:nvPr>
        </p:nvSpPr>
        <p:spPr/>
        <p:txBody>
          <a:bodyPr/>
          <a:lstStyle/>
          <a:p>
            <a:r>
              <a:rPr lang="en-US" sz="5400" dirty="0">
                <a:solidFill>
                  <a:schemeClr val="bg1"/>
                </a:solidFill>
              </a:rPr>
              <a:t>ARM Template </a:t>
            </a:r>
            <a:br>
              <a:rPr lang="en-US" dirty="0">
                <a:solidFill>
                  <a:schemeClr val="bg1"/>
                </a:solidFill>
              </a:rPr>
            </a:br>
            <a:r>
              <a:rPr lang="en-US" sz="4800" dirty="0">
                <a:solidFill>
                  <a:srgbClr val="FFC000"/>
                </a:solidFill>
              </a:rPr>
              <a:t>Functions</a:t>
            </a:r>
            <a:endParaRPr lang="en-US" dirty="0">
              <a:solidFill>
                <a:srgbClr val="FFC000"/>
              </a:solidFill>
            </a:endParaRPr>
          </a:p>
        </p:txBody>
      </p:sp>
    </p:spTree>
    <p:extLst>
      <p:ext uri="{BB962C8B-B14F-4D97-AF65-F5344CB8AC3E}">
        <p14:creationId xmlns:p14="http://schemas.microsoft.com/office/powerpoint/2010/main" val="15912442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8" y="2848039"/>
            <a:ext cx="11653523" cy="1161921"/>
          </a:xfrm>
        </p:spPr>
        <p:txBody>
          <a:bodyPr/>
          <a:lstStyle/>
          <a:p>
            <a:pPr algn="ctr"/>
            <a:r>
              <a:rPr lang="en-US" dirty="0"/>
              <a:t>Infrastructure as Code</a:t>
            </a:r>
          </a:p>
        </p:txBody>
      </p:sp>
    </p:spTree>
    <p:extLst>
      <p:ext uri="{BB962C8B-B14F-4D97-AF65-F5344CB8AC3E}">
        <p14:creationId xmlns:p14="http://schemas.microsoft.com/office/powerpoint/2010/main" val="2904840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resourceGroup</a:t>
            </a:r>
            <a:r>
              <a:rPr lang="en-US" sz="6000"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35475159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Snippet: </a:t>
            </a:r>
            <a:r>
              <a:rPr lang="en-US" dirty="0" err="1">
                <a:latin typeface="Segoe UI Light" panose="020B0502040204020203" pitchFamily="34" charset="0"/>
                <a:cs typeface="Segoe UI Light" panose="020B0502040204020203" pitchFamily="34" charset="0"/>
              </a:rPr>
              <a:t>resourceGroup</a:t>
            </a:r>
            <a:r>
              <a:rPr lang="en-US" dirty="0">
                <a:latin typeface="Segoe UI Light" panose="020B0502040204020203" pitchFamily="34" charset="0"/>
                <a:cs typeface="Segoe UI Light" panose="020B0502040204020203" pitchFamily="34" charset="0"/>
              </a:rPr>
              <a:t>() in action</a:t>
            </a:r>
          </a:p>
        </p:txBody>
      </p:sp>
      <p:pic>
        <p:nvPicPr>
          <p:cNvPr id="5" name="Picture 4">
            <a:extLst>
              <a:ext uri="{FF2B5EF4-FFF2-40B4-BE49-F238E27FC236}">
                <a16:creationId xmlns:a16="http://schemas.microsoft.com/office/drawing/2014/main" id="{B92027C9-E399-4B3A-A5FB-7055C406B695}"/>
              </a:ext>
            </a:extLst>
          </p:cNvPr>
          <p:cNvPicPr>
            <a:picLocks noChangeAspect="1"/>
          </p:cNvPicPr>
          <p:nvPr/>
        </p:nvPicPr>
        <p:blipFill>
          <a:blip r:embed="rId3"/>
          <a:stretch>
            <a:fillRect/>
          </a:stretch>
        </p:blipFill>
        <p:spPr>
          <a:xfrm>
            <a:off x="1524000" y="1906708"/>
            <a:ext cx="9144000" cy="1962150"/>
          </a:xfrm>
          <a:prstGeom prst="rect">
            <a:avLst/>
          </a:prstGeom>
        </p:spPr>
      </p:pic>
      <p:sp>
        <p:nvSpPr>
          <p:cNvPr id="7" name="Content Placeholder 6">
            <a:extLst>
              <a:ext uri="{FF2B5EF4-FFF2-40B4-BE49-F238E27FC236}">
                <a16:creationId xmlns:a16="http://schemas.microsoft.com/office/drawing/2014/main" id="{204BC2D9-A12E-482F-A70F-B002FA53F09C}"/>
              </a:ext>
            </a:extLst>
          </p:cNvPr>
          <p:cNvSpPr>
            <a:spLocks noGrp="1"/>
          </p:cNvSpPr>
          <p:nvPr>
            <p:ph idx="1"/>
          </p:nvPr>
        </p:nvSpPr>
        <p:spPr>
          <a:xfrm>
            <a:off x="838200" y="4313206"/>
            <a:ext cx="10515600" cy="2139412"/>
          </a:xfrm>
        </p:spPr>
        <p:txBody>
          <a:bodyPr>
            <a:normAutofit lnSpcReduction="10000"/>
          </a:bodyPr>
          <a:lstStyle/>
          <a:p>
            <a:r>
              <a:rPr lang="en-US" dirty="0">
                <a:latin typeface="Segoe UI Light" panose="020B0502040204020203" pitchFamily="34" charset="0"/>
                <a:cs typeface="Segoe UI Light" panose="020B0502040204020203" pitchFamily="34" charset="0"/>
              </a:rPr>
              <a:t>All resources must be deployed to a location</a:t>
            </a:r>
          </a:p>
          <a:p>
            <a:r>
              <a:rPr lang="en-US" dirty="0">
                <a:latin typeface="Segoe UI Light" panose="020B0502040204020203" pitchFamily="34" charset="0"/>
                <a:cs typeface="Segoe UI Light" panose="020B0502040204020203" pitchFamily="34" charset="0"/>
              </a:rPr>
              <a:t>Function provides the location of the resource group</a:t>
            </a:r>
          </a:p>
          <a:p>
            <a:r>
              <a:rPr lang="en-US" dirty="0">
                <a:latin typeface="Segoe UI Light" panose="020B0502040204020203" pitchFamily="34" charset="0"/>
                <a:cs typeface="Segoe UI Light" panose="020B0502040204020203" pitchFamily="34" charset="0"/>
              </a:rPr>
              <a:t>Resources in a resource group can span multiple locations</a:t>
            </a:r>
          </a:p>
          <a:p>
            <a:pPr lvl="1"/>
            <a:r>
              <a:rPr lang="en-US" dirty="0">
                <a:latin typeface="Segoe UI Light" panose="020B0502040204020203" pitchFamily="34" charset="0"/>
                <a:cs typeface="Segoe UI Light" panose="020B0502040204020203" pitchFamily="34" charset="0"/>
              </a:rPr>
              <a:t>E.g. A primary DB server located in “</a:t>
            </a:r>
            <a:r>
              <a:rPr lang="en-US" dirty="0" err="1">
                <a:latin typeface="Segoe UI Light" panose="020B0502040204020203" pitchFamily="34" charset="0"/>
                <a:cs typeface="Segoe UI Light" panose="020B0502040204020203" pitchFamily="34" charset="0"/>
              </a:rPr>
              <a:t>eastus</a:t>
            </a:r>
            <a:r>
              <a:rPr lang="en-US" dirty="0">
                <a:latin typeface="Segoe UI Light" panose="020B0502040204020203" pitchFamily="34" charset="0"/>
                <a:cs typeface="Segoe UI Light" panose="020B0502040204020203" pitchFamily="34" charset="0"/>
              </a:rPr>
              <a:t>” (same as the resource group), and secondary DB server located in “</a:t>
            </a:r>
            <a:r>
              <a:rPr lang="en-US" dirty="0" err="1">
                <a:latin typeface="Segoe UI Light" panose="020B0502040204020203" pitchFamily="34" charset="0"/>
                <a:cs typeface="Segoe UI Light" panose="020B0502040204020203" pitchFamily="34" charset="0"/>
              </a:rPr>
              <a:t>westus</a:t>
            </a:r>
            <a:r>
              <a:rPr lang="en-US"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825013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concat</a:t>
            </a:r>
            <a:r>
              <a:rPr lang="en-US" sz="6000"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7877602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concat</a:t>
            </a:r>
            <a:r>
              <a:rPr lang="en-US" dirty="0">
                <a:latin typeface="Segoe UI Light" panose="020B0502040204020203" pitchFamily="34" charset="0"/>
                <a:cs typeface="Segoe UI Light" panose="020B0502040204020203" pitchFamily="34" charset="0"/>
              </a:rPr>
              <a:t>()…array and object function</a:t>
            </a:r>
          </a:p>
        </p:txBody>
      </p:sp>
      <p:sp>
        <p:nvSpPr>
          <p:cNvPr id="3" name="Content Placeholder 2"/>
          <p:cNvSpPr>
            <a:spLocks noGrp="1"/>
          </p:cNvSpPr>
          <p:nvPr>
            <p:ph idx="1"/>
          </p:nvPr>
        </p:nvSpPr>
        <p:spPr>
          <a:xfrm>
            <a:off x="838200" y="1491574"/>
            <a:ext cx="10515600" cy="4685389"/>
          </a:xfrm>
        </p:spPr>
        <p:txBody>
          <a:bodyPr>
            <a:normAutofit/>
          </a:bodyPr>
          <a:lstStyle/>
          <a:p>
            <a:r>
              <a:rPr lang="en-US" dirty="0">
                <a:latin typeface="Segoe UI Light" panose="020B0502040204020203" pitchFamily="34" charset="0"/>
                <a:cs typeface="Segoe UI Light" panose="020B0502040204020203" pitchFamily="34" charset="0"/>
              </a:rPr>
              <a:t>Combines multiple arrays and returns the concatenated array, or combines multiple string values and returns the concatenated string</a:t>
            </a:r>
          </a:p>
          <a:p>
            <a:r>
              <a:rPr lang="en-US" dirty="0">
                <a:latin typeface="Segoe UI Light" panose="020B0502040204020203" pitchFamily="34" charset="0"/>
                <a:cs typeface="Segoe UI Light" panose="020B0502040204020203" pitchFamily="34" charset="0"/>
              </a:rPr>
              <a:t>Concatenating multiple strings to create unique and dynamic names (in my opinion) is the most common and useful</a:t>
            </a:r>
          </a:p>
          <a:p>
            <a:endParaRPr lang="en-US" dirty="0"/>
          </a:p>
          <a:p>
            <a:pPr marL="0" indent="0">
              <a:buNone/>
            </a:pPr>
            <a:r>
              <a:rPr lang="en-US" sz="2600" dirty="0">
                <a:latin typeface="Consolas" panose="020B0609020204030204" pitchFamily="49" charset="0"/>
                <a:cs typeface="Courier New" panose="02070309020205020404" pitchFamily="49" charset="0"/>
              </a:rPr>
              <a:t>“variables”: {</a:t>
            </a:r>
          </a:p>
          <a:p>
            <a:pPr marL="457200" lvl="1" indent="0">
              <a:buNone/>
            </a:pPr>
            <a:r>
              <a:rPr lang="en-US" sz="2200" dirty="0">
                <a:latin typeface="Consolas" panose="020B0609020204030204" pitchFamily="49" charset="0"/>
                <a:cs typeface="Courier New" panose="02070309020205020404" pitchFamily="49" charset="0"/>
              </a:rPr>
              <a:t>“</a:t>
            </a:r>
            <a:r>
              <a:rPr lang="en-US" sz="2200" dirty="0" err="1">
                <a:latin typeface="Consolas" panose="020B0609020204030204" pitchFamily="49" charset="0"/>
                <a:cs typeface="Courier New" panose="02070309020205020404" pitchFamily="49" charset="0"/>
              </a:rPr>
              <a:t>vnetName</a:t>
            </a:r>
            <a:r>
              <a:rPr lang="en-US" sz="2200" dirty="0">
                <a:latin typeface="Consolas" panose="020B0609020204030204" pitchFamily="49" charset="0"/>
                <a:cs typeface="Courier New" panose="02070309020205020404" pitchFamily="49" charset="0"/>
              </a:rPr>
              <a:t>”: “[</a:t>
            </a:r>
            <a:r>
              <a:rPr lang="en-US" sz="2200" dirty="0" err="1">
                <a:latin typeface="Consolas" panose="020B0609020204030204" pitchFamily="49" charset="0"/>
                <a:cs typeface="Courier New" panose="02070309020205020404" pitchFamily="49" charset="0"/>
              </a:rPr>
              <a:t>concat</a:t>
            </a:r>
            <a:r>
              <a:rPr lang="en-US" sz="2200" dirty="0">
                <a:latin typeface="Consolas" panose="020B0609020204030204" pitchFamily="49" charset="0"/>
                <a:cs typeface="Courier New" panose="02070309020205020404" pitchFamily="49" charset="0"/>
              </a:rPr>
              <a:t>(parameters(‘prefix’),’-VNET’)]”</a:t>
            </a:r>
          </a:p>
          <a:p>
            <a:pPr marL="457200" lvl="1" indent="0">
              <a:buNone/>
            </a:pPr>
            <a:r>
              <a:rPr lang="en-US" sz="2200" dirty="0">
                <a:latin typeface="Consolas" panose="020B0609020204030204" pitchFamily="49" charset="0"/>
                <a:cs typeface="Courier New" panose="02070309020205020404" pitchFamily="49" charset="0"/>
              </a:rPr>
              <a:t>…</a:t>
            </a:r>
          </a:p>
          <a:p>
            <a:pPr marL="0" indent="0">
              <a:buNone/>
            </a:pPr>
            <a:r>
              <a:rPr lang="en-US" sz="2600" dirty="0">
                <a:latin typeface="Consolas" panose="020B0609020204030204" pitchFamily="49" charset="0"/>
                <a:cs typeface="Courier New" panose="02070309020205020404" pitchFamily="49" charset="0"/>
              </a:rPr>
              <a:t>}</a:t>
            </a:r>
          </a:p>
          <a:p>
            <a:pPr marL="0" indent="0">
              <a:buNone/>
            </a:pPr>
            <a:r>
              <a:rPr lang="en-US" sz="1700" dirty="0">
                <a:latin typeface="Segoe UI Light" panose="020B0502040204020203" pitchFamily="34" charset="0"/>
                <a:cs typeface="Segoe UI Light" panose="020B0502040204020203" pitchFamily="34" charset="0"/>
                <a:hlinkClick r:id="rId3"/>
              </a:rPr>
              <a:t>https://docs.microsoft.com/en-us/azure/azure-resource-manager/resource-group-template-functions-array#concat</a:t>
            </a:r>
            <a:endParaRPr lang="en-US" sz="17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9981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Snippet: </a:t>
            </a:r>
            <a:r>
              <a:rPr lang="en-US" dirty="0" err="1"/>
              <a:t>concat</a:t>
            </a:r>
            <a:r>
              <a:rPr lang="en-US" dirty="0"/>
              <a:t>() in action</a:t>
            </a:r>
          </a:p>
        </p:txBody>
      </p:sp>
      <p:pic>
        <p:nvPicPr>
          <p:cNvPr id="4" name="Content Placeholder 3"/>
          <p:cNvPicPr>
            <a:picLocks noGrp="1" noChangeAspect="1"/>
          </p:cNvPicPr>
          <p:nvPr>
            <p:ph idx="1"/>
          </p:nvPr>
        </p:nvPicPr>
        <p:blipFill>
          <a:blip r:embed="rId3"/>
          <a:stretch>
            <a:fillRect/>
          </a:stretch>
        </p:blipFill>
        <p:spPr>
          <a:xfrm>
            <a:off x="894945" y="2438401"/>
            <a:ext cx="10025974" cy="2515476"/>
          </a:xfrm>
          <a:prstGeom prst="rect">
            <a:avLst/>
          </a:prstGeom>
        </p:spPr>
      </p:pic>
    </p:spTree>
    <p:extLst>
      <p:ext uri="{BB962C8B-B14F-4D97-AF65-F5344CB8AC3E}">
        <p14:creationId xmlns:p14="http://schemas.microsoft.com/office/powerpoint/2010/main" val="144966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970172"/>
          </a:xfrm>
        </p:spPr>
        <p:txBody>
          <a:bodyPr/>
          <a:lstStyle/>
          <a:p>
            <a:r>
              <a:rPr lang="en-US" dirty="0"/>
              <a:t>ARM Template Function:</a:t>
            </a:r>
            <a:br>
              <a:rPr lang="en-US" dirty="0"/>
            </a:br>
            <a:r>
              <a:rPr lang="en-US" sz="6000" dirty="0" err="1">
                <a:solidFill>
                  <a:srgbClr val="FFC000"/>
                </a:solidFill>
              </a:rPr>
              <a:t>resourceId</a:t>
            </a:r>
            <a:r>
              <a:rPr lang="en-US" sz="6000" dirty="0">
                <a:solidFill>
                  <a:srgbClr val="FFC000"/>
                </a:solidFill>
              </a:rPr>
              <a:t>()</a:t>
            </a:r>
            <a:br>
              <a:rPr lang="en-US" dirty="0"/>
            </a:br>
            <a:endParaRPr lang="en-US" dirty="0"/>
          </a:p>
        </p:txBody>
      </p:sp>
    </p:spTree>
    <p:extLst>
      <p:ext uri="{BB962C8B-B14F-4D97-AF65-F5344CB8AC3E}">
        <p14:creationId xmlns:p14="http://schemas.microsoft.com/office/powerpoint/2010/main" val="24940115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property</a:t>
            </a:r>
          </a:p>
        </p:txBody>
      </p:sp>
      <p:sp>
        <p:nvSpPr>
          <p:cNvPr id="3" name="Content Placeholder 2"/>
          <p:cNvSpPr>
            <a:spLocks noGrp="1"/>
          </p:cNvSpPr>
          <p:nvPr>
            <p:ph idx="1"/>
          </p:nvPr>
        </p:nvSpPr>
        <p:spPr>
          <a:xfrm>
            <a:off x="838200" y="1614791"/>
            <a:ext cx="10515600" cy="4562172"/>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Unique identifier of a resource in Azure</a:t>
            </a:r>
          </a:p>
          <a:p>
            <a:r>
              <a:rPr lang="en-US" dirty="0">
                <a:latin typeface="Segoe UI Light" panose="020B0502040204020203" pitchFamily="34" charset="0"/>
                <a:cs typeface="Segoe UI Light" panose="020B0502040204020203" pitchFamily="34" charset="0"/>
              </a:rPr>
              <a:t>Used to reference one resource as a parameter in another resource.</a:t>
            </a:r>
          </a:p>
          <a:p>
            <a:pPr lvl="1"/>
            <a:r>
              <a:rPr lang="en-US" dirty="0">
                <a:latin typeface="Segoe UI Light" panose="020B0502040204020203" pitchFamily="34" charset="0"/>
                <a:cs typeface="Segoe UI Light" panose="020B0502040204020203" pitchFamily="34" charset="0"/>
              </a:rPr>
              <a:t>Example: A virtual machine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NIC that it is attached to</a:t>
            </a:r>
          </a:p>
          <a:p>
            <a:pPr lvl="1"/>
            <a:r>
              <a:rPr lang="en-US" dirty="0">
                <a:latin typeface="Segoe UI Light" panose="020B0502040204020203" pitchFamily="34" charset="0"/>
                <a:cs typeface="Segoe UI Light" panose="020B0502040204020203" pitchFamily="34" charset="0"/>
              </a:rPr>
              <a:t>Example: A NIC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a:t>
            </a:r>
            <a:r>
              <a:rPr lang="en-US" dirty="0" err="1">
                <a:latin typeface="Segoe UI Light" panose="020B0502040204020203" pitchFamily="34" charset="0"/>
                <a:cs typeface="Segoe UI Light" panose="020B0502040204020203" pitchFamily="34" charset="0"/>
              </a:rPr>
              <a:t>vnet+subnet</a:t>
            </a:r>
            <a:r>
              <a:rPr lang="en-US" dirty="0">
                <a:latin typeface="Segoe UI Light" panose="020B0502040204020203" pitchFamily="34" charset="0"/>
                <a:cs typeface="Segoe UI Light" panose="020B0502040204020203" pitchFamily="34" charset="0"/>
              </a:rPr>
              <a:t> that it is attached to.  (Often, the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will be deployed in a separate resource group!) </a:t>
            </a:r>
          </a:p>
          <a:p>
            <a:pPr lvl="1"/>
            <a:r>
              <a:rPr lang="en-US" dirty="0">
                <a:latin typeface="Segoe UI Light" panose="020B0502040204020203" pitchFamily="34" charset="0"/>
                <a:cs typeface="Segoe UI Light" panose="020B0502040204020203" pitchFamily="34" charset="0"/>
              </a:rPr>
              <a:t>Example: A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can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a NSG that is applied to it.</a:t>
            </a:r>
          </a:p>
          <a:p>
            <a:r>
              <a:rPr lang="en-US" dirty="0">
                <a:latin typeface="Segoe UI Light" panose="020B0502040204020203" pitchFamily="34" charset="0"/>
                <a:cs typeface="Segoe UI Light" panose="020B0502040204020203" pitchFamily="34" charset="0"/>
              </a:rPr>
              <a:t>A fully qualified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a concatenation of:</a:t>
            </a:r>
          </a:p>
          <a:p>
            <a:pPr lvl="1"/>
            <a:r>
              <a:rPr lang="en-US" dirty="0">
                <a:solidFill>
                  <a:srgbClr val="7030A0"/>
                </a:solidFill>
                <a:latin typeface="Segoe UI Light" panose="020B0502040204020203" pitchFamily="34" charset="0"/>
                <a:cs typeface="Segoe UI Light" panose="020B0502040204020203" pitchFamily="34" charset="0"/>
              </a:rPr>
              <a:t>&lt;</a:t>
            </a:r>
            <a:r>
              <a:rPr lang="en-US" dirty="0" err="1">
                <a:solidFill>
                  <a:srgbClr val="7030A0"/>
                </a:solidFill>
                <a:latin typeface="Segoe UI Light" panose="020B0502040204020203" pitchFamily="34" charset="0"/>
                <a:cs typeface="Segoe UI Light" panose="020B0502040204020203" pitchFamily="34" charset="0"/>
              </a:rPr>
              <a:t>subscriptionID</a:t>
            </a:r>
            <a:r>
              <a:rPr lang="en-US" dirty="0">
                <a:solidFill>
                  <a:srgbClr val="7030A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chemeClr val="accent1"/>
                </a:solidFill>
                <a:latin typeface="Segoe UI Light" panose="020B0502040204020203" pitchFamily="34" charset="0"/>
                <a:cs typeface="Segoe UI Light" panose="020B0502040204020203" pitchFamily="34" charset="0"/>
              </a:rPr>
              <a:t>&lt;</a:t>
            </a:r>
            <a:r>
              <a:rPr lang="en-US" dirty="0" err="1">
                <a:solidFill>
                  <a:schemeClr val="accent1"/>
                </a:solidFill>
                <a:latin typeface="Segoe UI Light" panose="020B0502040204020203" pitchFamily="34" charset="0"/>
                <a:cs typeface="Segoe UI Light" panose="020B0502040204020203" pitchFamily="34" charset="0"/>
              </a:rPr>
              <a:t>resourceGroupName</a:t>
            </a:r>
            <a:r>
              <a:rPr lang="en-US" dirty="0">
                <a:solidFill>
                  <a:schemeClr val="accent1"/>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p>
          <a:p>
            <a:pPr lvl="1"/>
            <a:r>
              <a:rPr lang="en-US" dirty="0">
                <a:latin typeface="Segoe UI Light" panose="020B0502040204020203" pitchFamily="34" charset="0"/>
                <a:cs typeface="Segoe UI Light" panose="020B0502040204020203" pitchFamily="34" charset="0"/>
              </a:rPr>
              <a:t>Example: </a:t>
            </a:r>
            <a:r>
              <a:rPr lang="en-US" sz="1500" dirty="0">
                <a:latin typeface="Segoe UI Light" panose="020B0502040204020203" pitchFamily="34" charset="0"/>
                <a:cs typeface="Segoe UI Light" panose="020B0502040204020203" pitchFamily="34" charset="0"/>
              </a:rPr>
              <a:t>“</a:t>
            </a:r>
            <a:r>
              <a:rPr lang="en-US" sz="1500" dirty="0">
                <a:solidFill>
                  <a:srgbClr val="7030A0"/>
                </a:solidFill>
                <a:latin typeface="Segoe UI Light" panose="020B0502040204020203" pitchFamily="34" charset="0"/>
                <a:cs typeface="Segoe UI Light" panose="020B0502040204020203" pitchFamily="34" charset="0"/>
              </a:rPr>
              <a:t>acc9711d-c67e-47b0-bba3-9f6561a68511</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chemeClr val="accent1"/>
                </a:solidFill>
                <a:latin typeface="Segoe UI Light" panose="020B0502040204020203" pitchFamily="34" charset="0"/>
                <a:cs typeface="Segoe UI Light" panose="020B0502040204020203" pitchFamily="34" charset="0"/>
              </a:rPr>
              <a:t>myResourceGroup</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Microsoft.Network</a:t>
            </a:r>
            <a:r>
              <a:rPr lang="en-US" sz="1500" dirty="0">
                <a:solidFill>
                  <a:srgbClr val="00B05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networkSecurityGroups</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FF0000"/>
                </a:solidFill>
                <a:latin typeface="Segoe UI Light" panose="020B0502040204020203" pitchFamily="34" charset="0"/>
                <a:cs typeface="Segoe UI Light" panose="020B0502040204020203" pitchFamily="34" charset="0"/>
              </a:rPr>
              <a:t>myNSG</a:t>
            </a:r>
            <a:r>
              <a:rPr lang="en-US" sz="1500" dirty="0">
                <a:latin typeface="Segoe UI Light" panose="020B0502040204020203" pitchFamily="34" charset="0"/>
                <a:cs typeface="Segoe UI Light" panose="020B0502040204020203" pitchFamily="34" charset="0"/>
              </a:rPr>
              <a:t>”</a:t>
            </a:r>
          </a:p>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can be inferred from name &amp; type if it’s unique within scope</a:t>
            </a:r>
          </a:p>
          <a:p>
            <a:pPr lvl="1"/>
            <a:r>
              <a:rPr lang="en-US" dirty="0">
                <a:latin typeface="Segoe UI Light" panose="020B0502040204020203" pitchFamily="34" charset="0"/>
                <a:cs typeface="Segoe UI Light" panose="020B0502040204020203" pitchFamily="34" charset="0"/>
              </a:rPr>
              <a:t>Example:  “</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p>
          <a:p>
            <a:pPr lvl="1"/>
            <a:r>
              <a:rPr lang="en-US" dirty="0">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Microsoft.Network</a:t>
            </a:r>
            <a:r>
              <a:rPr lang="en-US" dirty="0">
                <a:solidFill>
                  <a:srgbClr val="00B050"/>
                </a:solidFill>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networkSecurityGroups</a:t>
            </a:r>
            <a:r>
              <a:rPr lang="en-US" dirty="0">
                <a:solidFill>
                  <a:srgbClr val="FF0000"/>
                </a:solidFill>
                <a:latin typeface="Segoe UI Light" panose="020B0502040204020203" pitchFamily="34" charset="0"/>
                <a:cs typeface="Segoe UI Light" panose="020B0502040204020203" pitchFamily="34" charset="0"/>
              </a:rPr>
              <a:t>/</a:t>
            </a:r>
            <a:r>
              <a:rPr lang="en-US" dirty="0" err="1">
                <a:solidFill>
                  <a:srgbClr val="FF0000"/>
                </a:solidFill>
                <a:latin typeface="Segoe UI Light" panose="020B0502040204020203" pitchFamily="34" charset="0"/>
                <a:cs typeface="Segoe UI Light" panose="020B0502040204020203" pitchFamily="34" charset="0"/>
              </a:rPr>
              <a:t>myNSG</a:t>
            </a:r>
            <a:r>
              <a:rPr lang="en-US" dirty="0">
                <a:solidFill>
                  <a:srgbClr val="FF0000"/>
                </a:solidFill>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T</a:t>
            </a:r>
            <a:r>
              <a:rPr lang="en-US" dirty="0">
                <a:latin typeface="Segoe UI Light" panose="020B0502040204020203" pitchFamily="34" charset="0"/>
                <a:cs typeface="Segoe UI Light" panose="020B0502040204020203" pitchFamily="34" charset="0"/>
                <a:sym typeface="Wingdings" panose="05000000000000000000" pitchFamily="2" charset="2"/>
              </a:rPr>
              <a:t>his works as long as there’s a NSG called “</a:t>
            </a:r>
            <a:r>
              <a:rPr lang="en-US" dirty="0" err="1">
                <a:latin typeface="Segoe UI Light" panose="020B0502040204020203" pitchFamily="34" charset="0"/>
                <a:cs typeface="Segoe UI Light" panose="020B0502040204020203" pitchFamily="34" charset="0"/>
                <a:sym typeface="Wingdings" panose="05000000000000000000" pitchFamily="2" charset="2"/>
              </a:rPr>
              <a:t>myNSG</a:t>
            </a:r>
            <a:r>
              <a:rPr lang="en-US" dirty="0">
                <a:latin typeface="Segoe UI Light" panose="020B0502040204020203" pitchFamily="34" charset="0"/>
                <a:cs typeface="Segoe UI Light" panose="020B0502040204020203" pitchFamily="34" charset="0"/>
                <a:sym typeface="Wingdings" panose="05000000000000000000" pitchFamily="2" charset="2"/>
              </a:rPr>
              <a:t>” in the current resource group.</a:t>
            </a:r>
          </a:p>
          <a:p>
            <a:pPr lvl="1"/>
            <a:r>
              <a:rPr lang="en-US" dirty="0">
                <a:latin typeface="Segoe UI Light" panose="020B0502040204020203" pitchFamily="34" charset="0"/>
                <a:cs typeface="Segoe UI Light" panose="020B0502040204020203" pitchFamily="34" charset="0"/>
              </a:rPr>
              <a:t>If I’m looking for “</a:t>
            </a:r>
            <a:r>
              <a:rPr lang="en-US" dirty="0" err="1">
                <a:latin typeface="Segoe UI Light" panose="020B0502040204020203" pitchFamily="34" charset="0"/>
                <a:cs typeface="Segoe UI Light" panose="020B0502040204020203" pitchFamily="34" charset="0"/>
              </a:rPr>
              <a:t>myNSG</a:t>
            </a:r>
            <a:r>
              <a:rPr lang="en-US" dirty="0">
                <a:latin typeface="Segoe UI Light" panose="020B0502040204020203" pitchFamily="34" charset="0"/>
                <a:cs typeface="Segoe UI Light" panose="020B0502040204020203" pitchFamily="34" charset="0"/>
              </a:rPr>
              <a:t>” in some other resource group or subscription, then this won’t work!</a:t>
            </a:r>
          </a:p>
        </p:txBody>
      </p:sp>
    </p:spTree>
    <p:extLst>
      <p:ext uri="{BB962C8B-B14F-4D97-AF65-F5344CB8AC3E}">
        <p14:creationId xmlns:p14="http://schemas.microsoft.com/office/powerpoint/2010/main" val="407582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The Resource Function</a:t>
            </a:r>
          </a:p>
        </p:txBody>
      </p:sp>
      <p:sp>
        <p:nvSpPr>
          <p:cNvPr id="3" name="Content Placeholder 2"/>
          <p:cNvSpPr>
            <a:spLocks noGrp="1"/>
          </p:cNvSpPr>
          <p:nvPr>
            <p:ph idx="1"/>
          </p:nvPr>
        </p:nvSpPr>
        <p:spPr>
          <a:xfrm>
            <a:off x="838200" y="1614791"/>
            <a:ext cx="10515600" cy="4562172"/>
          </a:xfrm>
        </p:spPr>
        <p:txBody>
          <a:bodyPr>
            <a:normAutofit fontScale="77500" lnSpcReduction="20000"/>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seen often in auto generated templates and some from the Git repo</a:t>
            </a:r>
          </a:p>
          <a:p>
            <a:pPr lvl="1"/>
            <a:r>
              <a:rPr lang="en-US" dirty="0">
                <a:latin typeface="Segoe UI Light" panose="020B0502040204020203" pitchFamily="34" charset="0"/>
                <a:cs typeface="Segoe UI Light" panose="020B0502040204020203" pitchFamily="34" charset="0"/>
              </a:rPr>
              <a:t>Returns the unique identifier of a resource which is useful when the resource name is ambiguous or not provisioned with the same template</a:t>
            </a:r>
          </a:p>
          <a:p>
            <a:pPr lvl="1"/>
            <a:r>
              <a:rPr lang="en-US" dirty="0">
                <a:latin typeface="Segoe UI Light" panose="020B0502040204020203" pitchFamily="34" charset="0"/>
                <a:cs typeface="Segoe UI Light" panose="020B0502040204020203" pitchFamily="34" charset="0"/>
              </a:rPr>
              <a:t>Often used to reference storage accounts or virtual networks in an alternate resource group</a:t>
            </a:r>
          </a:p>
          <a:p>
            <a:pPr lvl="1"/>
            <a:endParaRPr lang="en-US" dirty="0">
              <a:latin typeface="Segoe UI Light" panose="020B0502040204020203" pitchFamily="34" charset="0"/>
              <a:cs typeface="Segoe UI Light" panose="020B0502040204020203" pitchFamily="34" charset="0"/>
            </a:endParaRPr>
          </a:p>
          <a:p>
            <a:pPr marL="0" indent="0">
              <a:buNone/>
            </a:pPr>
            <a:r>
              <a:rPr lang="en-US" sz="2300" dirty="0">
                <a:latin typeface="Consolas" panose="020B0609020204030204" pitchFamily="49" charset="0"/>
                <a:cs typeface="Courier New" panose="02070309020205020404" pitchFamily="49" charset="0"/>
              </a:rPr>
              <a:t>"variables": {</a:t>
            </a:r>
          </a:p>
          <a:p>
            <a:pPr marL="0" indent="0">
              <a:buNone/>
            </a:pPr>
            <a:r>
              <a:rPr lang="en-US" sz="2300" dirty="0">
                <a:latin typeface="Consolas" panose="020B0609020204030204" pitchFamily="49" charset="0"/>
                <a:cs typeface="Courier New" panose="02070309020205020404" pitchFamily="49" charset="0"/>
              </a:rPr>
              <a:t>  "</a:t>
            </a:r>
            <a:r>
              <a:rPr lang="en-US" sz="2300" dirty="0" err="1">
                <a:latin typeface="Consolas" panose="020B0609020204030204" pitchFamily="49" charset="0"/>
                <a:cs typeface="Courier New" panose="02070309020205020404" pitchFamily="49" charset="0"/>
              </a:rPr>
              <a:t>vnetID</a:t>
            </a:r>
            <a:r>
              <a:rPr lang="en-US" sz="2300" dirty="0">
                <a:latin typeface="Consolas" panose="020B0609020204030204" pitchFamily="49" charset="0"/>
                <a:cs typeface="Courier New" panose="02070309020205020404" pitchFamily="49" charset="0"/>
              </a:rPr>
              <a:t>": "[</a:t>
            </a:r>
            <a:r>
              <a:rPr lang="en-US" sz="2300" dirty="0" err="1">
                <a:latin typeface="Consolas" panose="020B0609020204030204" pitchFamily="49" charset="0"/>
                <a:cs typeface="Courier New" panose="02070309020205020404" pitchFamily="49" charset="0"/>
              </a:rPr>
              <a:t>resourceId</a:t>
            </a:r>
            <a:r>
              <a:rPr lang="en-US" sz="2300" dirty="0">
                <a:latin typeface="Consolas" panose="020B0609020204030204" pitchFamily="49" charset="0"/>
                <a:cs typeface="Courier New" panose="02070309020205020404" pitchFamily="49" charset="0"/>
              </a:rPr>
              <a:t>(parameters('</a:t>
            </a:r>
            <a:r>
              <a:rPr lang="en-US" sz="2300" dirty="0" err="1">
                <a:latin typeface="Consolas" panose="020B0609020204030204" pitchFamily="49" charset="0"/>
                <a:cs typeface="Courier New" panose="02070309020205020404" pitchFamily="49" charset="0"/>
              </a:rPr>
              <a:t>virtualNetworkResourceGroup</a:t>
            </a:r>
            <a:r>
              <a:rPr lang="en-US" sz="2300" dirty="0">
                <a:latin typeface="Consolas" panose="020B0609020204030204" pitchFamily="49" charset="0"/>
                <a:cs typeface="Courier New" panose="02070309020205020404" pitchFamily="49" charset="0"/>
              </a:rPr>
              <a:t>'), '</a:t>
            </a:r>
            <a:r>
              <a:rPr lang="en-US" sz="2300" dirty="0" err="1">
                <a:latin typeface="Consolas" panose="020B0609020204030204" pitchFamily="49" charset="0"/>
                <a:cs typeface="Courier New" panose="02070309020205020404" pitchFamily="49" charset="0"/>
              </a:rPr>
              <a:t>Microsoft.Network</a:t>
            </a:r>
            <a:r>
              <a:rPr lang="en-US" sz="2300" dirty="0">
                <a:latin typeface="Consolas" panose="020B0609020204030204" pitchFamily="49" charset="0"/>
                <a:cs typeface="Courier New" panose="02070309020205020404" pitchFamily="49" charset="0"/>
              </a:rPr>
              <a:t>/</a:t>
            </a:r>
            <a:r>
              <a:rPr lang="en-US" sz="2300" dirty="0" err="1">
                <a:latin typeface="Consolas" panose="020B0609020204030204" pitchFamily="49" charset="0"/>
                <a:cs typeface="Courier New" panose="02070309020205020404" pitchFamily="49" charset="0"/>
              </a:rPr>
              <a:t>virtualNetworks</a:t>
            </a:r>
            <a:r>
              <a:rPr lang="en-US" sz="2300" dirty="0">
                <a:latin typeface="Consolas" panose="020B0609020204030204" pitchFamily="49" charset="0"/>
                <a:cs typeface="Courier New" panose="02070309020205020404" pitchFamily="49" charset="0"/>
              </a:rPr>
              <a:t>', parameters('</a:t>
            </a:r>
            <a:r>
              <a:rPr lang="en-US" sz="2300" dirty="0" err="1">
                <a:latin typeface="Consolas" panose="020B0609020204030204" pitchFamily="49" charset="0"/>
                <a:cs typeface="Courier New" panose="02070309020205020404" pitchFamily="49" charset="0"/>
              </a:rPr>
              <a:t>virtualNetworkName</a:t>
            </a:r>
            <a:r>
              <a:rPr lang="en-US" sz="2300" dirty="0">
                <a:latin typeface="Consolas" panose="020B0609020204030204" pitchFamily="49" charset="0"/>
                <a:cs typeface="Courier New" panose="02070309020205020404" pitchFamily="49" charset="0"/>
              </a:rPr>
              <a:t>'))]",</a:t>
            </a:r>
          </a:p>
          <a:p>
            <a:pPr marL="0" indent="0">
              <a:buNone/>
            </a:pPr>
            <a:r>
              <a:rPr lang="en-US" sz="2300" dirty="0">
                <a:latin typeface="Consolas" panose="020B0609020204030204" pitchFamily="49" charset="0"/>
                <a:cs typeface="Courier New" panose="02070309020205020404" pitchFamily="49" charset="0"/>
              </a:rPr>
              <a:t>  "subnet1Ref": "[</a:t>
            </a:r>
            <a:r>
              <a:rPr lang="en-US" sz="2300" dirty="0" err="1">
                <a:latin typeface="Consolas" panose="020B0609020204030204" pitchFamily="49" charset="0"/>
                <a:cs typeface="Courier New" panose="02070309020205020404" pitchFamily="49" charset="0"/>
              </a:rPr>
              <a:t>concat</a:t>
            </a:r>
            <a:r>
              <a:rPr lang="en-US" sz="2300" dirty="0">
                <a:latin typeface="Consolas" panose="020B0609020204030204" pitchFamily="49" charset="0"/>
                <a:cs typeface="Courier New" panose="02070309020205020404" pitchFamily="49" charset="0"/>
              </a:rPr>
              <a:t>(variables('</a:t>
            </a:r>
            <a:r>
              <a:rPr lang="en-US" sz="2300" dirty="0" err="1">
                <a:latin typeface="Consolas" panose="020B0609020204030204" pitchFamily="49" charset="0"/>
                <a:cs typeface="Courier New" panose="02070309020205020404" pitchFamily="49" charset="0"/>
              </a:rPr>
              <a:t>vnetID</a:t>
            </a:r>
            <a:r>
              <a:rPr lang="en-US" sz="2300" dirty="0">
                <a:latin typeface="Consolas" panose="020B0609020204030204" pitchFamily="49" charset="0"/>
                <a:cs typeface="Courier New" panose="02070309020205020404" pitchFamily="49" charset="0"/>
              </a:rPr>
              <a:t>'),'/subnets/', parameters('subnet1Name'))]"</a:t>
            </a:r>
          </a:p>
          <a:p>
            <a:pPr marL="0" indent="0">
              <a:buNone/>
            </a:pPr>
            <a:r>
              <a:rPr lang="en-US" sz="2300" dirty="0">
                <a:latin typeface="Consolas" panose="020B0609020204030204" pitchFamily="49" charset="0"/>
                <a:cs typeface="Courier New" panose="02070309020205020404" pitchFamily="49" charset="0"/>
              </a:rPr>
              <a:t>}</a:t>
            </a:r>
          </a:p>
          <a:p>
            <a:pPr marL="0" indent="0">
              <a:buNone/>
            </a:pPr>
            <a:endParaRPr lang="en-US" dirty="0"/>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https://docs.microsoft.com/en-us/azure/azure-resource-manager/resource-group-template-functions-resource</a:t>
            </a:r>
            <a:endParaRPr lang="en-US" sz="2100" dirty="0"/>
          </a:p>
          <a:p>
            <a:endParaRPr lang="en-US" dirty="0"/>
          </a:p>
          <a:p>
            <a:endParaRPr lang="en-US" dirty="0"/>
          </a:p>
        </p:txBody>
      </p:sp>
    </p:spTree>
    <p:extLst>
      <p:ext uri="{BB962C8B-B14F-4D97-AF65-F5344CB8AC3E}">
        <p14:creationId xmlns:p14="http://schemas.microsoft.com/office/powerpoint/2010/main" val="471032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292662"/>
          </a:xfrm>
        </p:spPr>
        <p:txBody>
          <a:bodyPr/>
          <a:lstStyle/>
          <a:p>
            <a:r>
              <a:rPr lang="en-US" sz="3600" dirty="0"/>
              <a:t>Extend template to open ports 80 and 22 on the default subnet</a:t>
            </a:r>
            <a:endParaRPr lang="en-US" dirty="0"/>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Deploy more than one resource</a:t>
            </a:r>
            <a:endParaRPr lang="en-US" dirty="0">
              <a:solidFill>
                <a:srgbClr val="0078D7"/>
              </a:solidFill>
            </a:endParaRPr>
          </a:p>
        </p:txBody>
      </p:sp>
      <p:sp>
        <p:nvSpPr>
          <p:cNvPr id="4" name="TextBox 3">
            <a:extLst>
              <a:ext uri="{FF2B5EF4-FFF2-40B4-BE49-F238E27FC236}">
                <a16:creationId xmlns:a16="http://schemas.microsoft.com/office/drawing/2014/main" id="{148059EC-E449-4A02-A018-7177C43738C1}"/>
              </a:ext>
            </a:extLst>
          </p:cNvPr>
          <p:cNvSpPr txBox="1"/>
          <p:nvPr/>
        </p:nvSpPr>
        <p:spPr>
          <a:xfrm>
            <a:off x="452284" y="5378245"/>
            <a:ext cx="1123827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Hint: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Consider variables, dependencies,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resourceIds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and idempotency</a:t>
            </a:r>
          </a:p>
        </p:txBody>
      </p:sp>
    </p:spTree>
    <p:extLst>
      <p:ext uri="{BB962C8B-B14F-4D97-AF65-F5344CB8AC3E}">
        <p14:creationId xmlns:p14="http://schemas.microsoft.com/office/powerpoint/2010/main" val="24306433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9C891D-E983-4638-913C-EC8F38C931D7}"/>
              </a:ext>
            </a:extLst>
          </p:cNvPr>
          <p:cNvSpPr>
            <a:spLocks noGrp="1"/>
          </p:cNvSpPr>
          <p:nvPr>
            <p:ph type="body" sz="quarter" idx="10"/>
          </p:nvPr>
        </p:nvSpPr>
        <p:spPr>
          <a:xfrm>
            <a:off x="271558" y="2097826"/>
            <a:ext cx="11653523" cy="3917804"/>
          </a:xfrm>
        </p:spPr>
        <p:txBody>
          <a:bodyPr/>
          <a:lstStyle/>
          <a:p>
            <a:r>
              <a:rPr lang="en-US" dirty="0">
                <a:solidFill>
                  <a:schemeClr val="bg1"/>
                </a:solidFill>
              </a:rPr>
              <a:t>Do NOT store secret values in plain text JSON templates or parameter files</a:t>
            </a:r>
          </a:p>
          <a:p>
            <a:r>
              <a:rPr lang="en-US" b="1" dirty="0">
                <a:solidFill>
                  <a:srgbClr val="FFFF00"/>
                </a:solidFill>
              </a:rPr>
              <a:t>Seriously, this could cost you your job!</a:t>
            </a:r>
          </a:p>
          <a:p>
            <a:r>
              <a:rPr lang="en-US" dirty="0">
                <a:solidFill>
                  <a:schemeClr val="bg1"/>
                </a:solidFill>
              </a:rPr>
              <a:t>DO store secret values in Azure Key Vault</a:t>
            </a:r>
          </a:p>
          <a:p>
            <a:r>
              <a:rPr lang="en-US" dirty="0">
                <a:solidFill>
                  <a:schemeClr val="bg1"/>
                </a:solidFill>
              </a:rPr>
              <a:t>ARM templates provide an easy syntax for retrieving secret values from Azure Key Vault</a:t>
            </a:r>
          </a:p>
        </p:txBody>
      </p:sp>
      <p:sp>
        <p:nvSpPr>
          <p:cNvPr id="3" name="Title 2">
            <a:extLst>
              <a:ext uri="{FF2B5EF4-FFF2-40B4-BE49-F238E27FC236}">
                <a16:creationId xmlns:a16="http://schemas.microsoft.com/office/drawing/2014/main" id="{C01A4B5B-6670-441B-9CDB-CDF86F0C006D}"/>
              </a:ext>
            </a:extLst>
          </p:cNvPr>
          <p:cNvSpPr>
            <a:spLocks noGrp="1"/>
          </p:cNvSpPr>
          <p:nvPr>
            <p:ph type="title"/>
          </p:nvPr>
        </p:nvSpPr>
        <p:spPr/>
        <p:txBody>
          <a:bodyPr/>
          <a:lstStyle/>
          <a:p>
            <a:r>
              <a:rPr lang="en-US" dirty="0">
                <a:solidFill>
                  <a:schemeClr val="bg1"/>
                </a:solidFill>
              </a:rPr>
              <a:t>Handling Secrets with Azure Key Vault</a:t>
            </a:r>
            <a:br>
              <a:rPr lang="en-US" dirty="0">
                <a:solidFill>
                  <a:schemeClr val="bg1"/>
                </a:solidFill>
              </a:rPr>
            </a:br>
            <a:r>
              <a:rPr lang="en-US" sz="4400" dirty="0">
                <a:solidFill>
                  <a:srgbClr val="FFC000"/>
                </a:solidFill>
              </a:rPr>
              <a:t>AKA: Don’t Get Fired!</a:t>
            </a:r>
            <a:endParaRPr lang="en-US" dirty="0">
              <a:solidFill>
                <a:srgbClr val="FFC000"/>
              </a:solidFill>
            </a:endParaRPr>
          </a:p>
        </p:txBody>
      </p:sp>
    </p:spTree>
    <p:extLst>
      <p:ext uri="{BB962C8B-B14F-4D97-AF65-F5344CB8AC3E}">
        <p14:creationId xmlns:p14="http://schemas.microsoft.com/office/powerpoint/2010/main" val="3289124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t>Infrastructure as Code</a:t>
            </a:r>
          </a:p>
        </p:txBody>
      </p:sp>
      <p:sp>
        <p:nvSpPr>
          <p:cNvPr id="2" name="TextBox 1">
            <a:extLst>
              <a:ext uri="{FF2B5EF4-FFF2-40B4-BE49-F238E27FC236}">
                <a16:creationId xmlns:a16="http://schemas.microsoft.com/office/drawing/2014/main" id="{2B6413E3-7DE6-498C-9FF0-E883C7A7ABC0}"/>
              </a:ext>
            </a:extLst>
          </p:cNvPr>
          <p:cNvSpPr txBox="1"/>
          <p:nvPr/>
        </p:nvSpPr>
        <p:spPr>
          <a:xfrm>
            <a:off x="1050587" y="3259196"/>
            <a:ext cx="9931941" cy="2123658"/>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solidFill>
                  <a:srgbClr val="FFFF00"/>
                </a:solidFill>
              </a:rPr>
              <a:t>It’s critical to succeeding in the cloud!</a:t>
            </a:r>
          </a:p>
        </p:txBody>
      </p:sp>
    </p:spTree>
    <p:extLst>
      <p:ext uri="{BB962C8B-B14F-4D97-AF65-F5344CB8AC3E}">
        <p14:creationId xmlns:p14="http://schemas.microsoft.com/office/powerpoint/2010/main" val="12497408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1"/>
            <a:ext cx="11653523" cy="3557897"/>
          </a:xfrm>
        </p:spPr>
        <p:txBody>
          <a:bodyPr/>
          <a:lstStyle/>
          <a:p>
            <a:pPr algn="l">
              <a:buFont typeface="Arial" panose="020B0604020202020204" pitchFamily="34" charset="0"/>
              <a:buChar char="•"/>
            </a:pPr>
            <a:r>
              <a:rPr lang="en-US" sz="2800" b="0" i="0" dirty="0">
                <a:solidFill>
                  <a:srgbClr val="24292E"/>
                </a:solidFill>
                <a:effectLst/>
              </a:rPr>
              <a:t>Create an Azure Key Vault and store a secret value in it </a:t>
            </a:r>
          </a:p>
          <a:p>
            <a:pPr lvl="1"/>
            <a:r>
              <a:rPr lang="en-US" sz="2400" b="0" i="0" dirty="0">
                <a:solidFill>
                  <a:srgbClr val="24292E"/>
                </a:solidFill>
                <a:effectLst/>
                <a:latin typeface="+mj-lt"/>
              </a:rPr>
              <a:t>We have provided both Azure CLI &amp; PowerShell Cmdlet scripts that do this for you. </a:t>
            </a:r>
          </a:p>
          <a:p>
            <a:pPr lvl="1"/>
            <a:r>
              <a:rPr lang="en-US" sz="2400" b="0" i="0" dirty="0">
                <a:solidFill>
                  <a:srgbClr val="24292E"/>
                </a:solidFill>
                <a:effectLst/>
                <a:latin typeface="+mj-lt"/>
              </a:rPr>
              <a:t>You can find the scripts in the Resources folder for </a:t>
            </a:r>
            <a:r>
              <a:rPr lang="en-US" sz="2400" b="1" i="0" dirty="0">
                <a:solidFill>
                  <a:srgbClr val="24292E"/>
                </a:solidFill>
                <a:effectLst/>
                <a:latin typeface="+mj-lt"/>
              </a:rPr>
              <a:t>ARM-Challenge-04</a:t>
            </a:r>
            <a:endParaRPr lang="en-US" sz="2000" b="0" i="0" dirty="0">
              <a:solidFill>
                <a:srgbClr val="24292E"/>
              </a:solidFill>
              <a:effectLst/>
              <a:latin typeface="+mj-lt"/>
            </a:endParaRPr>
          </a:p>
          <a:p>
            <a:pPr marL="954607" lvl="2" indent="-285750"/>
            <a:r>
              <a:rPr lang="en-US" sz="2400" b="1" i="0" dirty="0">
                <a:solidFill>
                  <a:srgbClr val="0070C0"/>
                </a:solidFill>
                <a:effectLst/>
                <a:latin typeface="+mj-lt"/>
              </a:rPr>
              <a:t>create-key-vault-CLI.sh </a:t>
            </a:r>
            <a:r>
              <a:rPr lang="en-US" sz="2400" b="0" i="0" dirty="0">
                <a:solidFill>
                  <a:srgbClr val="24292E"/>
                </a:solidFill>
                <a:effectLst/>
                <a:latin typeface="+mj-lt"/>
              </a:rPr>
              <a:t>- Azure CLI</a:t>
            </a:r>
          </a:p>
          <a:p>
            <a:pPr marL="954607" lvl="2" indent="-285750"/>
            <a:r>
              <a:rPr lang="en-US" sz="2400" b="1" i="0" dirty="0">
                <a:solidFill>
                  <a:srgbClr val="0070C0"/>
                </a:solidFill>
                <a:effectLst/>
                <a:latin typeface="+mj-lt"/>
              </a:rPr>
              <a:t>create-key-vault-PS.ps1 </a:t>
            </a:r>
            <a:r>
              <a:rPr lang="en-US" sz="2400" b="0" i="0" dirty="0">
                <a:solidFill>
                  <a:srgbClr val="24292E"/>
                </a:solidFill>
                <a:effectLst/>
                <a:latin typeface="+mj-lt"/>
              </a:rPr>
              <a:t>- PowerShell</a:t>
            </a:r>
          </a:p>
          <a:p>
            <a:pPr algn="l">
              <a:buFont typeface="Arial" panose="020B0604020202020204" pitchFamily="34" charset="0"/>
              <a:buChar char="•"/>
            </a:pPr>
            <a:r>
              <a:rPr lang="en-US" sz="2800" b="0" i="0" dirty="0">
                <a:solidFill>
                  <a:srgbClr val="24292E"/>
                </a:solidFill>
                <a:effectLst/>
              </a:rPr>
              <a:t>Retrieve the secret value from Azure Key Vault and pass it into your template as a parameter without having the value exposed as plain text at any point in time!</a:t>
            </a:r>
          </a:p>
        </p:txBody>
      </p:sp>
      <p:sp>
        <p:nvSpPr>
          <p:cNvPr id="3" name="Title 2"/>
          <p:cNvSpPr>
            <a:spLocks noGrp="1"/>
          </p:cNvSpPr>
          <p:nvPr>
            <p:ph type="title"/>
          </p:nvPr>
        </p:nvSpPr>
        <p:spPr/>
        <p:txBody>
          <a:bodyPr/>
          <a:lstStyle/>
          <a:p>
            <a:r>
              <a:rPr lang="en-US" dirty="0"/>
              <a:t>Challenge #4 </a:t>
            </a:r>
            <a:br>
              <a:rPr lang="en-US" dirty="0"/>
            </a:br>
            <a:r>
              <a:rPr lang="en-US" sz="3600" dirty="0">
                <a:solidFill>
                  <a:srgbClr val="0078D7"/>
                </a:solidFill>
              </a:rPr>
              <a:t>Let’s stay employed…</a:t>
            </a:r>
            <a:endParaRPr lang="en-US" dirty="0">
              <a:solidFill>
                <a:srgbClr val="0078D7"/>
              </a:solidFill>
            </a:endParaRPr>
          </a:p>
        </p:txBody>
      </p:sp>
    </p:spTree>
    <p:extLst>
      <p:ext uri="{BB962C8B-B14F-4D97-AF65-F5344CB8AC3E}">
        <p14:creationId xmlns:p14="http://schemas.microsoft.com/office/powerpoint/2010/main" val="25963468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a:solidFill>
                  <a:schemeClr val="bg1"/>
                </a:solidFill>
                <a:latin typeface="Segoe UI Light" panose="020B0502040204020203" pitchFamily="34" charset="0"/>
                <a:cs typeface="Segoe UI Light" panose="020B0502040204020203" pitchFamily="34" charset="0"/>
              </a:rPr>
              <a:t>ARM Template</a:t>
            </a:r>
            <a:br>
              <a:rPr lang="en-US" sz="4800" dirty="0">
                <a:solidFill>
                  <a:schemeClr val="bg1"/>
                </a:solidFill>
                <a:latin typeface="Segoe UI Light" panose="020B0502040204020203" pitchFamily="34" charset="0"/>
                <a:cs typeface="Segoe UI Light" panose="020B0502040204020203" pitchFamily="34" charset="0"/>
              </a:rPr>
            </a:br>
            <a:r>
              <a:rPr lang="en-US" dirty="0">
                <a:solidFill>
                  <a:srgbClr val="FFC000"/>
                </a:solidFill>
                <a:latin typeface="Segoe UI Light" panose="020B0502040204020203" pitchFamily="34" charset="0"/>
                <a:cs typeface="Segoe UI Light" panose="020B0502040204020203" pitchFamily="34" charset="0"/>
              </a:rPr>
              <a:t>More Functions…</a:t>
            </a:r>
            <a:endParaRPr lang="en-US" sz="4800" dirty="0">
              <a:solidFill>
                <a:srgbClr val="FFC000"/>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String</a:t>
            </a:r>
          </a:p>
          <a:p>
            <a:pPr lvl="1"/>
            <a:r>
              <a:rPr lang="en-US" dirty="0" err="1">
                <a:solidFill>
                  <a:schemeClr val="bg1"/>
                </a:solidFill>
                <a:latin typeface="Segoe UI Light" panose="020B0502040204020203" pitchFamily="34" charset="0"/>
                <a:cs typeface="Segoe UI Light" panose="020B0502040204020203" pitchFamily="34" charset="0"/>
              </a:rPr>
              <a:t>toLower</a:t>
            </a:r>
            <a:r>
              <a:rPr lang="en-US" dirty="0">
                <a:solidFill>
                  <a:schemeClr val="bg1"/>
                </a:solidFill>
                <a:latin typeface="Segoe UI Light" panose="020B0502040204020203" pitchFamily="34" charset="0"/>
                <a:cs typeface="Segoe UI Light" panose="020B0502040204020203" pitchFamily="34" charset="0"/>
              </a:rPr>
              <a:t>()</a:t>
            </a:r>
          </a:p>
          <a:p>
            <a:pPr lvl="1"/>
            <a:r>
              <a:rPr lang="en-US" dirty="0" err="1">
                <a:solidFill>
                  <a:schemeClr val="bg1"/>
                </a:solidFill>
                <a:latin typeface="Segoe UI Light" panose="020B0502040204020203" pitchFamily="34" charset="0"/>
                <a:cs typeface="Segoe UI Light" panose="020B0502040204020203" pitchFamily="34" charset="0"/>
              </a:rPr>
              <a:t>uniqueString</a:t>
            </a:r>
            <a:r>
              <a:rPr lang="en-US" dirty="0">
                <a:solidFill>
                  <a:schemeClr val="bg1"/>
                </a:solidFill>
                <a:latin typeface="Segoe UI Light" panose="020B0502040204020203" pitchFamily="34" charset="0"/>
                <a:cs typeface="Segoe UI Light" panose="020B0502040204020203" pitchFamily="34" charset="0"/>
              </a:rPr>
              <a:t>(context), talks about context of uniqueness (</a:t>
            </a:r>
            <a:r>
              <a:rPr lang="en-US" dirty="0" err="1">
                <a:solidFill>
                  <a:schemeClr val="bg1"/>
                </a:solidFill>
                <a:latin typeface="Segoe UI Light" panose="020B0502040204020203" pitchFamily="34" charset="0"/>
                <a:cs typeface="Segoe UI Light" panose="020B0502040204020203" pitchFamily="34" charset="0"/>
              </a:rPr>
              <a:t>resourceGroup</a:t>
            </a:r>
            <a:r>
              <a:rPr lang="en-US" dirty="0">
                <a:solidFill>
                  <a:schemeClr val="bg1"/>
                </a:solidFill>
                <a:latin typeface="Segoe UI Light" panose="020B0502040204020203" pitchFamily="34" charset="0"/>
                <a:cs typeface="Segoe UI Light" panose="020B0502040204020203" pitchFamily="34" charset="0"/>
              </a:rPr>
              <a:t>, Subscription, etc)</a:t>
            </a:r>
          </a:p>
          <a:p>
            <a:pPr lvl="1"/>
            <a:endParaRPr lang="en-US" dirty="0">
              <a:latin typeface="Segoe UI Light" panose="020B0502040204020203" pitchFamily="34" charset="0"/>
              <a:cs typeface="Segoe UI Light" panose="020B0502040204020203" pitchFamily="34" charset="0"/>
            </a:endParaRPr>
          </a:p>
          <a:p>
            <a:pPr marL="0" indent="0">
              <a:buNone/>
            </a:pPr>
            <a:r>
              <a:rPr lang="en-US" sz="2600" dirty="0">
                <a:solidFill>
                  <a:srgbClr val="FFFF00"/>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https://docs.microsoft.com/en-us/azure/azure-resource-manager/resource-group-template-functions-array</a:t>
            </a:r>
            <a:endParaRPr lang="en-US" sz="2600" dirty="0">
              <a:solidFill>
                <a:srgbClr val="FFFF00"/>
              </a:solidFill>
              <a:latin typeface="Segoe UI Light" panose="020B0502040204020203" pitchFamily="34" charset="0"/>
              <a:cs typeface="Segoe UI Light" panose="020B0502040204020203" pitchFamily="34" charset="0"/>
            </a:endParaRPr>
          </a:p>
          <a:p>
            <a:endParaRPr lang="en-US" dirty="0"/>
          </a:p>
        </p:txBody>
      </p:sp>
    </p:spTree>
    <p:extLst>
      <p:ext uri="{BB962C8B-B14F-4D97-AF65-F5344CB8AC3E}">
        <p14:creationId xmlns:p14="http://schemas.microsoft.com/office/powerpoint/2010/main" val="1718800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toLower</a:t>
            </a:r>
            <a:r>
              <a:rPr lang="en-US" sz="6000" dirty="0">
                <a:solidFill>
                  <a:srgbClr val="FFC000"/>
                </a:solidFill>
              </a:rPr>
              <a:t>()</a:t>
            </a:r>
          </a:p>
        </p:txBody>
      </p:sp>
    </p:spTree>
    <p:extLst>
      <p:ext uri="{BB962C8B-B14F-4D97-AF65-F5344CB8AC3E}">
        <p14:creationId xmlns:p14="http://schemas.microsoft.com/office/powerpoint/2010/main" val="16218110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()…string function</a:t>
            </a:r>
          </a:p>
        </p:txBody>
      </p:sp>
      <p:sp>
        <p:nvSpPr>
          <p:cNvPr id="3" name="Content Placeholder 2"/>
          <p:cNvSpPr>
            <a:spLocks noGrp="1"/>
          </p:cNvSpPr>
          <p:nvPr>
            <p:ph idx="1"/>
          </p:nvPr>
        </p:nvSpPr>
        <p:spPr/>
        <p:txBody>
          <a:bodyPr>
            <a:normAutofit fontScale="92500" lnSpcReduction="10000"/>
          </a:bodyPr>
          <a:lstStyle/>
          <a:p>
            <a:r>
              <a:rPr lang="en-US" dirty="0">
                <a:latin typeface="Segoe UI Light" panose="020B0502040204020203" pitchFamily="34" charset="0"/>
                <a:cs typeface="Segoe UI Light" panose="020B0502040204020203" pitchFamily="34" charset="0"/>
              </a:rPr>
              <a:t>Useful collection string manipulation functions</a:t>
            </a:r>
          </a:p>
          <a:p>
            <a:r>
              <a:rPr lang="en-US" dirty="0">
                <a:latin typeface="Segoe UI Light" panose="020B0502040204020203" pitchFamily="34" charset="0"/>
                <a:cs typeface="Segoe UI Light" panose="020B0502040204020203" pitchFamily="34" charset="0"/>
              </a:rPr>
              <a:t>How useful depends on your needs and approach to ARM templates</a:t>
            </a:r>
          </a:p>
          <a:p>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 useful to help ensure proper formatting</a:t>
            </a:r>
          </a:p>
          <a:p>
            <a:endParaRPr lang="en-US" dirty="0"/>
          </a:p>
          <a:p>
            <a:pPr marL="0" indent="0">
              <a:buNone/>
            </a:pPr>
            <a:r>
              <a:rPr lang="en-US" sz="2000" dirty="0">
                <a:latin typeface="Consolas" panose="020B0609020204030204" pitchFamily="49" charset="0"/>
                <a:cs typeface="Courier New" panose="02070309020205020404" pitchFamily="49" charset="0"/>
              </a:rPr>
              <a:t>"variables":{</a:t>
            </a:r>
          </a:p>
          <a:p>
            <a:pPr marL="0" indent="0">
              <a:buNone/>
            </a:pPr>
            <a:r>
              <a:rPr lang="en-US" sz="2000" dirty="0">
                <a:latin typeface="Consolas" panose="020B0609020204030204" pitchFamily="49" charset="0"/>
                <a:cs typeface="Courier New" panose="02070309020205020404" pitchFamily="49" charset="0"/>
              </a:rPr>
              <a:t>	"prefix": "NBTL062017"</a:t>
            </a:r>
          </a:p>
          <a:p>
            <a:pPr marL="0" indent="0">
              <a:buNone/>
            </a:pPr>
            <a:r>
              <a:rPr lang="en-US" sz="2000" dirty="0">
                <a:latin typeface="Consolas" panose="020B0609020204030204" pitchFamily="49" charset="0"/>
                <a:cs typeface="Courier New" panose="02070309020205020404" pitchFamily="49" charset="0"/>
              </a:rPr>
              <a:t>},</a:t>
            </a:r>
            <a:endParaRPr lang="en-US"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"name": "[</a:t>
            </a:r>
            <a:r>
              <a:rPr lang="en-US" sz="2000" dirty="0" err="1">
                <a:latin typeface="Consolas" panose="020B0609020204030204" pitchFamily="49" charset="0"/>
                <a:cs typeface="Courier New" panose="02070309020205020404" pitchFamily="49" charset="0"/>
              </a:rPr>
              <a:t>concat</a:t>
            </a:r>
            <a:r>
              <a:rPr lang="en-US" sz="2000" dirty="0">
                <a:latin typeface="Consolas" panose="020B0609020204030204" pitchFamily="49" charset="0"/>
                <a:cs typeface="Courier New" panose="02070309020205020404" pitchFamily="49" charset="0"/>
              </a:rPr>
              <a:t>('</a:t>
            </a:r>
            <a:r>
              <a:rPr lang="en-US" sz="2000" dirty="0" err="1">
                <a:latin typeface="Consolas" panose="020B0609020204030204" pitchFamily="49" charset="0"/>
                <a:cs typeface="Courier New" panose="02070309020205020404" pitchFamily="49" charset="0"/>
              </a:rPr>
              <a:t>storagev</a:t>
            </a:r>
            <a:r>
              <a:rPr lang="en-US" sz="2000" dirty="0">
                <a:latin typeface="Consolas" panose="020B0609020204030204" pitchFamily="49" charset="0"/>
                <a:cs typeface="Courier New" panose="02070309020205020404" pitchFamily="49" charset="0"/>
              </a:rPr>
              <a:t>', </a:t>
            </a:r>
            <a:r>
              <a:rPr lang="en-US" sz="2000" dirty="0" err="1">
                <a:highlight>
                  <a:srgbClr val="FFFF00"/>
                </a:highlight>
                <a:latin typeface="Consolas" panose="020B0609020204030204" pitchFamily="49" charset="0"/>
                <a:cs typeface="Courier New" panose="02070309020205020404" pitchFamily="49" charset="0"/>
              </a:rPr>
              <a:t>toLower</a:t>
            </a:r>
            <a:r>
              <a:rPr lang="en-US" sz="2000" dirty="0">
                <a:highlight>
                  <a:srgbClr val="FFFF00"/>
                </a:highlight>
                <a:latin typeface="Consolas" panose="020B0609020204030204" pitchFamily="49" charset="0"/>
                <a:cs typeface="Courier New" panose="02070309020205020404" pitchFamily="49" charset="0"/>
              </a:rPr>
              <a:t>(variables('prefix')</a:t>
            </a:r>
            <a:r>
              <a:rPr lang="en-US" sz="2000" dirty="0">
                <a:latin typeface="Consolas" panose="020B0609020204030204" pitchFamily="49" charset="0"/>
                <a:cs typeface="Courier New" panose="02070309020205020404" pitchFamily="49" charset="0"/>
              </a:rPr>
              <a:t>)]",</a:t>
            </a:r>
          </a:p>
          <a:p>
            <a:pPr marL="0" indent="0">
              <a:buNone/>
            </a:pPr>
            <a:endParaRPr lang="en-US" sz="2100" dirty="0"/>
          </a:p>
          <a:p>
            <a:pPr marL="0" indent="0">
              <a:buNone/>
            </a:pPr>
            <a:r>
              <a:rPr lang="en-US" sz="1900" dirty="0">
                <a:hlinkClick r:id="rId3"/>
              </a:rPr>
              <a:t>https://docs.microsoft.com/en-us/azure/azure-resource-manager/resource-group-template-functions-string</a:t>
            </a:r>
            <a:endParaRPr lang="en-US" sz="1900" dirty="0"/>
          </a:p>
          <a:p>
            <a:endParaRPr lang="en-US" dirty="0"/>
          </a:p>
          <a:p>
            <a:endParaRPr lang="en-US" dirty="0"/>
          </a:p>
        </p:txBody>
      </p:sp>
    </p:spTree>
    <p:extLst>
      <p:ext uri="{BB962C8B-B14F-4D97-AF65-F5344CB8AC3E}">
        <p14:creationId xmlns:p14="http://schemas.microsoft.com/office/powerpoint/2010/main" val="1815543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Error without </a:t>
            </a:r>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a:t>
            </a:r>
          </a:p>
        </p:txBody>
      </p:sp>
      <p:sp>
        <p:nvSpPr>
          <p:cNvPr id="3" name="Content Placeholder 2"/>
          <p:cNvSpPr>
            <a:spLocks noGrp="1"/>
          </p:cNvSpPr>
          <p:nvPr>
            <p:ph idx="1"/>
          </p:nvPr>
        </p:nvSpPr>
        <p:spPr/>
        <p:txBody>
          <a:bodyPr/>
          <a:lstStyle/>
          <a:p>
            <a:r>
              <a:rPr lang="en-US" sz="2400" dirty="0">
                <a:latin typeface="Segoe UI Light" panose="020B0502040204020203" pitchFamily="34" charset="0"/>
                <a:cs typeface="Segoe UI Light" panose="020B0502040204020203" pitchFamily="34" charset="0"/>
              </a:rPr>
              <a:t>Run </a:t>
            </a:r>
            <a:r>
              <a:rPr lang="en-US" sz="2400" dirty="0" err="1">
                <a:latin typeface="Segoe UI Light" panose="020B0502040204020203" pitchFamily="34" charset="0"/>
                <a:cs typeface="Segoe UI Light" panose="020B0502040204020203" pitchFamily="34" charset="0"/>
              </a:rPr>
              <a:t>nb-tolower-deploy.json</a:t>
            </a:r>
            <a:r>
              <a:rPr lang="en-US" sz="2400" dirty="0">
                <a:latin typeface="Segoe UI Light" panose="020B0502040204020203" pitchFamily="34" charset="0"/>
                <a:cs typeface="Segoe UI Light" panose="020B0502040204020203" pitchFamily="34" charset="0"/>
              </a:rPr>
              <a:t> with and without </a:t>
            </a:r>
            <a:r>
              <a:rPr lang="en-US" sz="2400" dirty="0" err="1">
                <a:latin typeface="Segoe UI Light" panose="020B0502040204020203" pitchFamily="34" charset="0"/>
                <a:cs typeface="Segoe UI Light" panose="020B0502040204020203" pitchFamily="34" charset="0"/>
              </a:rPr>
              <a:t>toLower</a:t>
            </a:r>
            <a:r>
              <a:rPr lang="en-US" sz="2400" dirty="0">
                <a:latin typeface="Segoe UI Light" panose="020B0502040204020203" pitchFamily="34" charset="0"/>
                <a:cs typeface="Segoe UI Light" panose="020B0502040204020203" pitchFamily="34" charset="0"/>
              </a:rPr>
              <a:t> (example error message without </a:t>
            </a:r>
            <a:r>
              <a:rPr lang="en-US" sz="2400" dirty="0" err="1">
                <a:latin typeface="Segoe UI Light" panose="020B0502040204020203" pitchFamily="34" charset="0"/>
                <a:cs typeface="Segoe UI Light" panose="020B0502040204020203" pitchFamily="34" charset="0"/>
              </a:rPr>
              <a:t>toLower</a:t>
            </a:r>
            <a:r>
              <a:rPr lang="en-US" sz="2400" dirty="0">
                <a:latin typeface="Segoe UI Light" panose="020B0502040204020203" pitchFamily="34" charset="0"/>
                <a:cs typeface="Segoe UI Light" panose="020B0502040204020203" pitchFamily="34" charset="0"/>
              </a:rPr>
              <a:t> below)</a:t>
            </a:r>
            <a:r>
              <a:rPr lang="en-US" sz="2000" dirty="0">
                <a:latin typeface="Segoe UI Light" panose="020B0502040204020203" pitchFamily="34" charset="0"/>
                <a:cs typeface="Segoe UI Light" panose="020B0502040204020203" pitchFamily="34" charset="0"/>
              </a:rPr>
              <a:t> </a:t>
            </a:r>
          </a:p>
          <a:p>
            <a:pPr marL="0" indent="0">
              <a:buNone/>
            </a:pPr>
            <a:r>
              <a:rPr lang="en-US" sz="2000" dirty="0">
                <a:latin typeface="Consolas" panose="020B0609020204030204" pitchFamily="49" charset="0"/>
                <a:cs typeface="Courier New" panose="02070309020205020404" pitchFamily="49" charset="0"/>
              </a:rPr>
              <a:t>"error": {</a:t>
            </a:r>
          </a:p>
          <a:p>
            <a:pPr marL="0" indent="0">
              <a:buNone/>
            </a:pPr>
            <a:r>
              <a:rPr lang="en-US" sz="2000" dirty="0">
                <a:latin typeface="Consolas" panose="020B0609020204030204" pitchFamily="49" charset="0"/>
                <a:cs typeface="Courier New" panose="02070309020205020404" pitchFamily="49" charset="0"/>
              </a:rPr>
              <a:t>    "code": "</a:t>
            </a:r>
            <a:r>
              <a:rPr lang="en-US" sz="2000" dirty="0" err="1">
                <a:latin typeface="Consolas" panose="020B0609020204030204" pitchFamily="49" charset="0"/>
                <a:cs typeface="Courier New" panose="02070309020205020404" pitchFamily="49" charset="0"/>
              </a:rPr>
              <a:t>AccountNameInvalid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"message": "storev22NBTL062017 is </a:t>
            </a:r>
            <a:r>
              <a:rPr lang="en-US" sz="2000" dirty="0">
                <a:highlight>
                  <a:srgbClr val="FFFF00"/>
                </a:highlight>
                <a:latin typeface="Consolas" panose="020B0609020204030204" pitchFamily="49" charset="0"/>
                <a:cs typeface="Courier New" panose="02070309020205020404" pitchFamily="49" charset="0"/>
              </a:rPr>
              <a:t>not a valid storage account name</a:t>
            </a:r>
            <a:r>
              <a:rPr lang="en-US" sz="2000" dirty="0">
                <a:latin typeface="Consolas" panose="020B0609020204030204" pitchFamily="49" charset="0"/>
                <a:cs typeface="Courier New" panose="02070309020205020404" pitchFamily="49" charset="0"/>
              </a:rPr>
              <a:t>. Storage account name must be between 3 and 24 characters in length and use numbers and </a:t>
            </a:r>
            <a:r>
              <a:rPr lang="en-US" sz="2000" dirty="0">
                <a:highlight>
                  <a:srgbClr val="FFFF00"/>
                </a:highlight>
                <a:latin typeface="Consolas" panose="020B0609020204030204" pitchFamily="49" charset="0"/>
                <a:cs typeface="Courier New" panose="02070309020205020404" pitchFamily="49" charset="0"/>
              </a:rPr>
              <a:t>lower-case letters only</a:t>
            </a: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2464709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Advanced Functions: Food for thought</a:t>
            </a:r>
          </a:p>
        </p:txBody>
      </p:sp>
      <p:sp>
        <p:nvSpPr>
          <p:cNvPr id="3" name="Content Placeholder 2"/>
          <p:cNvSpPr>
            <a:spLocks noGrp="1"/>
          </p:cNvSpPr>
          <p:nvPr>
            <p:ph idx="1"/>
          </p:nvPr>
        </p:nvSpPr>
        <p:spPr/>
        <p:txBody>
          <a:bodyPr>
            <a:normAutofit lnSpcReduction="10000"/>
          </a:bodyPr>
          <a:lstStyle/>
          <a:p>
            <a:r>
              <a:rPr lang="en-US" dirty="0">
                <a:latin typeface="Segoe UI Light" panose="020B0502040204020203" pitchFamily="34" charset="0"/>
                <a:cs typeface="Segoe UI Light" panose="020B0502040204020203" pitchFamily="34" charset="0"/>
              </a:rPr>
              <a:t>Some functions are easy to integrate into your templates (</a:t>
            </a:r>
            <a:r>
              <a:rPr lang="en-US" dirty="0" err="1">
                <a:latin typeface="Segoe UI Light" panose="020B0502040204020203" pitchFamily="34" charset="0"/>
                <a:cs typeface="Segoe UI Light" panose="020B0502040204020203" pitchFamily="34" charset="0"/>
              </a:rPr>
              <a:t>concat</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Some functions require some trial-and-error to get them to do what you expect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Obviously, some functions are more useful than others and some are simply not worth the effort</a:t>
            </a:r>
          </a:p>
          <a:p>
            <a:r>
              <a:rPr lang="en-US" dirty="0">
                <a:latin typeface="Segoe UI Light" panose="020B0502040204020203" pitchFamily="34" charset="0"/>
                <a:cs typeface="Segoe UI Light" panose="020B0502040204020203" pitchFamily="34" charset="0"/>
              </a:rPr>
              <a:t>The real question is…how much intelligence do you want to insert into your templates?</a:t>
            </a:r>
          </a:p>
          <a:p>
            <a:r>
              <a:rPr lang="en-US" dirty="0">
                <a:latin typeface="Segoe UI Light" panose="020B0502040204020203" pitchFamily="34" charset="0"/>
                <a:cs typeface="Segoe UI Light" panose="020B0502040204020203" pitchFamily="34" charset="0"/>
              </a:rPr>
              <a:t>It might make more sense to use </a:t>
            </a:r>
            <a:r>
              <a:rPr lang="en-US" dirty="0" err="1">
                <a:latin typeface="Segoe UI Light" panose="020B0502040204020203" pitchFamily="34" charset="0"/>
                <a:cs typeface="Segoe UI Light" panose="020B0502040204020203" pitchFamily="34" charset="0"/>
              </a:rPr>
              <a:t>Powershell</a:t>
            </a:r>
            <a:r>
              <a:rPr lang="en-US" dirty="0">
                <a:latin typeface="Segoe UI Light" panose="020B0502040204020203" pitchFamily="34" charset="0"/>
                <a:cs typeface="Segoe UI Light" panose="020B0502040204020203" pitchFamily="34" charset="0"/>
              </a:rPr>
              <a:t> or CLI as the “glue” that holds the template(s) together and contains the “real” intelligence</a:t>
            </a:r>
          </a:p>
          <a:p>
            <a:r>
              <a:rPr lang="en-US" dirty="0">
                <a:latin typeface="Segoe UI Light" panose="020B0502040204020203" pitchFamily="34" charset="0"/>
                <a:cs typeface="Segoe UI Light" panose="020B0502040204020203" pitchFamily="34" charset="0"/>
              </a:rPr>
              <a:t>The bigger the template, the harder to maintain</a:t>
            </a:r>
          </a:p>
        </p:txBody>
      </p:sp>
    </p:spTree>
    <p:extLst>
      <p:ext uri="{BB962C8B-B14F-4D97-AF65-F5344CB8AC3E}">
        <p14:creationId xmlns:p14="http://schemas.microsoft.com/office/powerpoint/2010/main" val="3022474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6003F-458F-4460-9FB7-3104FC647CB8}"/>
              </a:ext>
            </a:extLst>
          </p:cNvPr>
          <p:cNvSpPr>
            <a:spLocks noGrp="1"/>
          </p:cNvSpPr>
          <p:nvPr>
            <p:ph type="body" sz="quarter" idx="10"/>
          </p:nvPr>
        </p:nvSpPr>
        <p:spPr>
          <a:xfrm>
            <a:off x="269239" y="1189178"/>
            <a:ext cx="5826761" cy="4690515"/>
          </a:xfrm>
        </p:spPr>
        <p:txBody>
          <a:bodyPr/>
          <a:lstStyle/>
          <a:p>
            <a:r>
              <a:rPr lang="en-US" sz="2400" dirty="0"/>
              <a:t>Starting from scratch. . .</a:t>
            </a:r>
          </a:p>
          <a:p>
            <a:pPr lvl="1"/>
            <a:r>
              <a:rPr lang="en-US" sz="1400" dirty="0"/>
              <a:t>Leverage </a:t>
            </a:r>
            <a:r>
              <a:rPr lang="en-US" sz="1400" dirty="0" err="1"/>
              <a:t>QuickStarts</a:t>
            </a:r>
            <a:r>
              <a:rPr lang="en-US" sz="1400" dirty="0"/>
              <a:t>, Automation Script / Export, etc. to quickly get started</a:t>
            </a:r>
          </a:p>
          <a:p>
            <a:r>
              <a:rPr lang="en-US" sz="2400" dirty="0"/>
              <a:t>Over-parameterization (no </a:t>
            </a:r>
            <a:r>
              <a:rPr lang="en-US" sz="2400" dirty="0" err="1"/>
              <a:t>defaultValues</a:t>
            </a:r>
            <a:r>
              <a:rPr lang="en-US" sz="2400" dirty="0"/>
              <a:t>)</a:t>
            </a:r>
          </a:p>
          <a:p>
            <a:pPr lvl="1"/>
            <a:r>
              <a:rPr lang="en-US" sz="1400" dirty="0"/>
              <a:t>Use variables, functions/expressions, &amp; intelligent defaults!</a:t>
            </a:r>
          </a:p>
          <a:p>
            <a:r>
              <a:rPr lang="en-US" sz="2400" dirty="0"/>
              <a:t>Duplicating code</a:t>
            </a:r>
          </a:p>
          <a:p>
            <a:pPr lvl="1"/>
            <a:r>
              <a:rPr lang="en-US" sz="1400" dirty="0"/>
              <a:t>Copy/Pasting and Nesting instead of using copy loops &amp; functions/expressions</a:t>
            </a:r>
          </a:p>
          <a:p>
            <a:r>
              <a:rPr lang="en-US" sz="2400" dirty="0"/>
              <a:t>Variables for the sake of variables</a:t>
            </a:r>
          </a:p>
          <a:p>
            <a:pPr lvl="1"/>
            <a:r>
              <a:rPr lang="en-US" sz="1400" dirty="0"/>
              <a:t>“</a:t>
            </a:r>
            <a:r>
              <a:rPr lang="en-US" sz="1400" dirty="0" err="1"/>
              <a:t>vmName</a:t>
            </a:r>
            <a:r>
              <a:rPr lang="en-US" sz="1400" dirty="0"/>
              <a:t>” : “[parameters(‘</a:t>
            </a:r>
            <a:r>
              <a:rPr lang="en-US" sz="1400" dirty="0" err="1"/>
              <a:t>vmName</a:t>
            </a:r>
            <a:r>
              <a:rPr lang="en-US" sz="1400" dirty="0"/>
              <a:t>’)]”</a:t>
            </a:r>
          </a:p>
          <a:p>
            <a:r>
              <a:rPr lang="en-US" sz="2400" dirty="0"/>
              <a:t>Secrets in source</a:t>
            </a:r>
          </a:p>
          <a:p>
            <a:pPr lvl="1"/>
            <a:r>
              <a:rPr lang="en-US" sz="1400" dirty="0"/>
              <a:t>Use </a:t>
            </a:r>
            <a:r>
              <a:rPr lang="en-US" sz="1400" dirty="0" err="1"/>
              <a:t>KeyVault</a:t>
            </a:r>
            <a:r>
              <a:rPr lang="en-US" sz="1400" dirty="0"/>
              <a:t> and Managed Identity</a:t>
            </a:r>
          </a:p>
          <a:p>
            <a:r>
              <a:rPr lang="en-US" sz="2400" dirty="0"/>
              <a:t>Variables for </a:t>
            </a:r>
            <a:r>
              <a:rPr lang="en-US" sz="2400" dirty="0" err="1"/>
              <a:t>api</a:t>
            </a:r>
            <a:r>
              <a:rPr lang="en-US" sz="2400" dirty="0"/>
              <a:t>-version</a:t>
            </a:r>
          </a:p>
          <a:p>
            <a:pPr lvl="1"/>
            <a:r>
              <a:rPr lang="en-US" sz="1400" dirty="0"/>
              <a:t>New </a:t>
            </a:r>
            <a:r>
              <a:rPr lang="en-US" sz="1400" dirty="0" err="1"/>
              <a:t>api</a:t>
            </a:r>
            <a:r>
              <a:rPr lang="en-US" sz="1400" dirty="0"/>
              <a:t>-version represents an updated payload</a:t>
            </a:r>
          </a:p>
        </p:txBody>
      </p:sp>
      <p:sp>
        <p:nvSpPr>
          <p:cNvPr id="3" name="Title 2">
            <a:extLst>
              <a:ext uri="{FF2B5EF4-FFF2-40B4-BE49-F238E27FC236}">
                <a16:creationId xmlns:a16="http://schemas.microsoft.com/office/drawing/2014/main" id="{84895A24-803A-41CD-9D6F-BA74CB5811E3}"/>
              </a:ext>
            </a:extLst>
          </p:cNvPr>
          <p:cNvSpPr>
            <a:spLocks noGrp="1"/>
          </p:cNvSpPr>
          <p:nvPr>
            <p:ph type="title"/>
          </p:nvPr>
        </p:nvSpPr>
        <p:spPr/>
        <p:txBody>
          <a:bodyPr/>
          <a:lstStyle/>
          <a:p>
            <a:r>
              <a:rPr lang="en-US" dirty="0"/>
              <a:t>Practices to avoid. . . ( </a:t>
            </a:r>
            <a:r>
              <a:rPr lang="en-US" b="1" dirty="0"/>
              <a:t>!</a:t>
            </a:r>
            <a:r>
              <a:rPr lang="en-US" dirty="0"/>
              <a:t>best practices )</a:t>
            </a:r>
          </a:p>
        </p:txBody>
      </p:sp>
      <p:sp>
        <p:nvSpPr>
          <p:cNvPr id="4" name="Text Placeholder 1">
            <a:extLst>
              <a:ext uri="{FF2B5EF4-FFF2-40B4-BE49-F238E27FC236}">
                <a16:creationId xmlns:a16="http://schemas.microsoft.com/office/drawing/2014/main" id="{AB93379D-F2E5-4618-BD57-55CC87E50976}"/>
              </a:ext>
            </a:extLst>
          </p:cNvPr>
          <p:cNvSpPr txBox="1">
            <a:spLocks/>
          </p:cNvSpPr>
          <p:nvPr/>
        </p:nvSpPr>
        <p:spPr>
          <a:xfrm>
            <a:off x="6096000" y="1189176"/>
            <a:ext cx="5826761" cy="459202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Using the wrong template expression, wrong function or wrong approach (</a:t>
            </a: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mul</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E.g. 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resourceId</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instead of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concat</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Not using a template expression or wrong function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Unnecessary dependencies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dependsOn</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and/or reference() only when necessary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Hard-coding</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URIs,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Ips</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secrets, locations, VM sizes,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etc</a:t>
            </a: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RunOnce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 behaviors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Build idempotent, re-entrant templates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Thinking imperatively</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ARM templates describe the goal state of an application, and the sequence in which that state can be realized</a:t>
            </a:r>
          </a:p>
        </p:txBody>
      </p:sp>
      <p:sp>
        <p:nvSpPr>
          <p:cNvPr id="5" name="Rectangle 4">
            <a:extLst>
              <a:ext uri="{FF2B5EF4-FFF2-40B4-BE49-F238E27FC236}">
                <a16:creationId xmlns:a16="http://schemas.microsoft.com/office/drawing/2014/main" id="{06ADB93D-4D5F-4AA2-9A8F-AFA00CD3135E}"/>
              </a:ext>
            </a:extLst>
          </p:cNvPr>
          <p:cNvSpPr/>
          <p:nvPr/>
        </p:nvSpPr>
        <p:spPr>
          <a:xfrm>
            <a:off x="3563402" y="6199157"/>
            <a:ext cx="55084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hlinkClick r:id="rId3"/>
              </a:rPr>
              <a:t>https://github.com/Azure/azure-quickstart-templates</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4197007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500"/>
                                        <p:tgtEl>
                                          <p:spTgt spid="2">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Effect transition="in" filter="fade">
                                      <p:cBhvr>
                                        <p:cTn id="55" dur="500"/>
                                        <p:tgtEl>
                                          <p:spTgt spid="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500"/>
                                        <p:tgtEl>
                                          <p:spTgt spid="4">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500"/>
                                        <p:tgtEl>
                                          <p:spTgt spid="4">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500"/>
                                        <p:tgtEl>
                                          <p:spTgt spid="4">
                                            <p:txEl>
                                              <p:pRg st="3" end="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txEl>
                                              <p:pRg st="4" end="4"/>
                                            </p:txEl>
                                          </p:spTgt>
                                        </p:tgtEl>
                                        <p:attrNameLst>
                                          <p:attrName>style.visibility</p:attrName>
                                        </p:attrNameLst>
                                      </p:cBhvr>
                                      <p:to>
                                        <p:strVal val="visible"/>
                                      </p:to>
                                    </p:set>
                                    <p:animEffect transition="in" filter="fade">
                                      <p:cBhvr>
                                        <p:cTn id="71" dur="500"/>
                                        <p:tgtEl>
                                          <p:spTgt spid="4">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Effect transition="in" filter="fade">
                                      <p:cBhvr>
                                        <p:cTn id="76" dur="500"/>
                                        <p:tgtEl>
                                          <p:spTgt spid="4">
                                            <p:txEl>
                                              <p:pRg st="5" end="5"/>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txEl>
                                              <p:pRg st="6" end="6"/>
                                            </p:txEl>
                                          </p:spTgt>
                                        </p:tgtEl>
                                        <p:attrNameLst>
                                          <p:attrName>style.visibility</p:attrName>
                                        </p:attrNameLst>
                                      </p:cBhvr>
                                      <p:to>
                                        <p:strVal val="visible"/>
                                      </p:to>
                                    </p:set>
                                    <p:animEffect transition="in" filter="fade">
                                      <p:cBhvr>
                                        <p:cTn id="79" dur="500"/>
                                        <p:tgtEl>
                                          <p:spTgt spid="4">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animEffect transition="in" filter="fade">
                                      <p:cBhvr>
                                        <p:cTn id="84" dur="500"/>
                                        <p:tgtEl>
                                          <p:spTgt spid="4">
                                            <p:txEl>
                                              <p:pRg st="7" end="7"/>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
                                            <p:txEl>
                                              <p:pRg st="10" end="10"/>
                                            </p:txEl>
                                          </p:spTgt>
                                        </p:tgtEl>
                                        <p:attrNameLst>
                                          <p:attrName>style.visibility</p:attrName>
                                        </p:attrNameLst>
                                      </p:cBhvr>
                                      <p:to>
                                        <p:strVal val="visible"/>
                                      </p:to>
                                    </p:set>
                                    <p:animEffect transition="in" filter="fade">
                                      <p:cBhvr>
                                        <p:cTn id="9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506857"/>
          </a:xfrm>
        </p:spPr>
        <p:txBody>
          <a:bodyPr/>
          <a:lstStyle/>
          <a:p>
            <a:r>
              <a:rPr lang="en-US" dirty="0"/>
              <a:t>Extend template to deploy a Virtual Machine</a:t>
            </a:r>
          </a:p>
          <a:p>
            <a:r>
              <a:rPr lang="en-US" dirty="0"/>
              <a:t>VM Requirements:</a:t>
            </a:r>
          </a:p>
          <a:p>
            <a:pPr lvl="1"/>
            <a:r>
              <a:rPr lang="en-US" dirty="0"/>
              <a:t>Windows Server 2016 Datacenter</a:t>
            </a:r>
          </a:p>
          <a:p>
            <a:pPr lvl="1"/>
            <a:r>
              <a:rPr lang="en-US" dirty="0"/>
              <a:t>Public IP address (for dev/hack purposes only. Never in production! </a:t>
            </a:r>
            <a:r>
              <a:rPr lang="en-US" dirty="0">
                <a:sym typeface="Wingdings" panose="05000000000000000000" pitchFamily="2" charset="2"/>
              </a:rPr>
              <a:t>)</a:t>
            </a:r>
          </a:p>
          <a:p>
            <a:r>
              <a:rPr lang="en-US" dirty="0"/>
              <a:t>Clean up parameters and variables - use resource prefix &amp; variable name suffixes</a:t>
            </a:r>
          </a:p>
        </p:txBody>
      </p:sp>
      <p:sp>
        <p:nvSpPr>
          <p:cNvPr id="3" name="Title 2"/>
          <p:cNvSpPr>
            <a:spLocks noGrp="1"/>
          </p:cNvSpPr>
          <p:nvPr>
            <p:ph type="title"/>
          </p:nvPr>
        </p:nvSpPr>
        <p:spPr/>
        <p:txBody>
          <a:bodyPr/>
          <a:lstStyle/>
          <a:p>
            <a:r>
              <a:rPr lang="en-US" dirty="0"/>
              <a:t>Challenge #5 (Windows)</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lang="en-US" sz="2400" dirty="0">
                <a:solidFill>
                  <a:srgbClr val="00B050"/>
                </a:solidFill>
              </a:rPr>
              <a:t>Globally </a:t>
            </a:r>
            <a:r>
              <a:rPr kumimoji="0" lang="en-US" sz="2400" b="0" i="0" u="none" strike="noStrike" kern="1200" cap="none" spc="0" normalizeH="0" baseline="0" noProof="0" dirty="0">
                <a:ln>
                  <a:noFill/>
                </a:ln>
                <a:solidFill>
                  <a:srgbClr val="00B050"/>
                </a:solidFill>
                <a:effectLst/>
                <a:uLnTx/>
                <a:uFillTx/>
                <a:latin typeface="Segoe UI"/>
                <a:ea typeface="+mn-ea"/>
                <a:cs typeface="+mn-cs"/>
              </a:rPr>
              <a:t>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1225361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506857"/>
          </a:xfrm>
        </p:spPr>
        <p:txBody>
          <a:bodyPr/>
          <a:lstStyle/>
          <a:p>
            <a:r>
              <a:rPr lang="en-US" dirty="0"/>
              <a:t>Extend template to deploy a Virtual Machine</a:t>
            </a:r>
          </a:p>
          <a:p>
            <a:r>
              <a:rPr lang="en-US" dirty="0"/>
              <a:t>VM Requirements:</a:t>
            </a:r>
          </a:p>
          <a:p>
            <a:pPr lvl="1"/>
            <a:r>
              <a:rPr lang="en-US" dirty="0"/>
              <a:t>Ubuntu 18.04 LTS</a:t>
            </a:r>
          </a:p>
          <a:p>
            <a:pPr lvl="1"/>
            <a:r>
              <a:rPr lang="en-US" dirty="0"/>
              <a:t>Public IP address (for dev/hack purposes only. Never in production! </a:t>
            </a:r>
            <a:r>
              <a:rPr lang="en-US" dirty="0">
                <a:sym typeface="Wingdings" panose="05000000000000000000" pitchFamily="2" charset="2"/>
              </a:rPr>
              <a:t>)</a:t>
            </a:r>
          </a:p>
          <a:p>
            <a:r>
              <a:rPr lang="en-US" dirty="0"/>
              <a:t>Clean up parameters and variables - use resource prefix &amp; variable name suffixes</a:t>
            </a:r>
          </a:p>
        </p:txBody>
      </p:sp>
      <p:sp>
        <p:nvSpPr>
          <p:cNvPr id="3" name="Title 2"/>
          <p:cNvSpPr>
            <a:spLocks noGrp="1"/>
          </p:cNvSpPr>
          <p:nvPr>
            <p:ph type="title"/>
          </p:nvPr>
        </p:nvSpPr>
        <p:spPr/>
        <p:txBody>
          <a:bodyPr/>
          <a:lstStyle/>
          <a:p>
            <a:r>
              <a:rPr lang="en-US" dirty="0"/>
              <a:t>Challenge #5 (Linux)</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lang="en-US" sz="2400" dirty="0">
                <a:solidFill>
                  <a:srgbClr val="00B050"/>
                </a:solidFill>
              </a:rPr>
              <a:t>Globally </a:t>
            </a:r>
            <a:r>
              <a:rPr kumimoji="0" lang="en-US" sz="2400" b="0" i="0" u="none" strike="noStrike" kern="1200" cap="none" spc="0" normalizeH="0" baseline="0" noProof="0" dirty="0">
                <a:ln>
                  <a:noFill/>
                </a:ln>
                <a:solidFill>
                  <a:srgbClr val="00B050"/>
                </a:solidFill>
                <a:effectLst/>
                <a:uLnTx/>
                <a:uFillTx/>
                <a:latin typeface="Segoe UI"/>
                <a:ea typeface="+mn-ea"/>
                <a:cs typeface="+mn-cs"/>
              </a:rPr>
              <a:t>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770241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23915"/>
          </a:xfrm>
        </p:spPr>
        <p:txBody>
          <a:bodyPr/>
          <a:lstStyle/>
          <a:p>
            <a:r>
              <a:rPr lang="en-US" dirty="0"/>
              <a:t>ARM Templates:</a:t>
            </a:r>
            <a:br>
              <a:rPr lang="en-US" dirty="0"/>
            </a:br>
            <a:r>
              <a:rPr lang="en-US" sz="6000" dirty="0">
                <a:solidFill>
                  <a:srgbClr val="FFC000"/>
                </a:solidFill>
              </a:rPr>
              <a:t>configuration management via custom script extension</a:t>
            </a:r>
            <a:endParaRPr lang="en-US" dirty="0">
              <a:solidFill>
                <a:srgbClr val="FFC000"/>
              </a:solidFill>
            </a:endParaRPr>
          </a:p>
        </p:txBody>
      </p:sp>
    </p:spTree>
    <p:extLst>
      <p:ext uri="{BB962C8B-B14F-4D97-AF65-F5344CB8AC3E}">
        <p14:creationId xmlns:p14="http://schemas.microsoft.com/office/powerpoint/2010/main" val="5732835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556504"/>
          </a:xfrm>
        </p:spPr>
        <p:txBody>
          <a:bodyPr/>
          <a:lstStyle/>
          <a:p>
            <a:r>
              <a:rPr lang="en-US" dirty="0"/>
              <a:t>Deploying infrastructure</a:t>
            </a:r>
          </a:p>
          <a:p>
            <a:pPr lvl="1"/>
            <a:r>
              <a:rPr lang="en-US" dirty="0"/>
              <a:t>All of the stuff outside the VM</a:t>
            </a:r>
          </a:p>
          <a:p>
            <a:pPr lvl="1"/>
            <a:r>
              <a:rPr lang="en-US" dirty="0" err="1"/>
              <a:t>Vnets</a:t>
            </a:r>
            <a:r>
              <a:rPr lang="en-US" dirty="0"/>
              <a:t>, VMs, load balancers, storage, </a:t>
            </a:r>
            <a:r>
              <a:rPr lang="en-US" dirty="0" err="1"/>
              <a:t>etc</a:t>
            </a:r>
            <a:endParaRPr lang="en-US" dirty="0"/>
          </a:p>
          <a:p>
            <a:r>
              <a:rPr lang="en-US" dirty="0"/>
              <a:t>Configuration Management </a:t>
            </a:r>
          </a:p>
          <a:p>
            <a:pPr lvl="1"/>
            <a:r>
              <a:rPr lang="en-US" dirty="0"/>
              <a:t>Configuring all of the stuff inside the VM</a:t>
            </a:r>
          </a:p>
          <a:p>
            <a:pPr lvl="1"/>
            <a:r>
              <a:rPr lang="en-US" dirty="0"/>
              <a:t>Security, services, software, etc.</a:t>
            </a:r>
          </a:p>
          <a:p>
            <a:r>
              <a:rPr lang="en-US" dirty="0"/>
              <a:t>Orchestration</a:t>
            </a:r>
          </a:p>
          <a:p>
            <a:pPr lvl="1"/>
            <a:r>
              <a:rPr lang="en-US" dirty="0"/>
              <a:t>Stringing it all together with automation</a:t>
            </a:r>
          </a:p>
          <a:p>
            <a:pPr lvl="1"/>
            <a:endParaRPr lang="en-US" dirty="0"/>
          </a:p>
        </p:txBody>
      </p:sp>
      <p:sp>
        <p:nvSpPr>
          <p:cNvPr id="3" name="Title 2"/>
          <p:cNvSpPr>
            <a:spLocks noGrp="1"/>
          </p:cNvSpPr>
          <p:nvPr>
            <p:ph type="title"/>
          </p:nvPr>
        </p:nvSpPr>
        <p:spPr/>
        <p:txBody>
          <a:bodyPr/>
          <a:lstStyle/>
          <a:p>
            <a:r>
              <a:rPr lang="en-US" dirty="0"/>
              <a:t>Infrastructure as Code</a:t>
            </a:r>
            <a:br>
              <a:rPr lang="en-US" dirty="0"/>
            </a:br>
            <a:r>
              <a:rPr lang="en-US" sz="3600" dirty="0">
                <a:solidFill>
                  <a:srgbClr val="0078D7"/>
                </a:solidFill>
              </a:rPr>
              <a:t>Three major parts</a:t>
            </a:r>
            <a:endParaRPr lang="en-US" dirty="0">
              <a:solidFill>
                <a:srgbClr val="0078D7"/>
              </a:solidFill>
            </a:endParaRPr>
          </a:p>
        </p:txBody>
      </p:sp>
      <p:pic>
        <p:nvPicPr>
          <p:cNvPr id="6" name="Picture 5">
            <a:extLst>
              <a:ext uri="{FF2B5EF4-FFF2-40B4-BE49-F238E27FC236}">
                <a16:creationId xmlns:a16="http://schemas.microsoft.com/office/drawing/2014/main" id="{001B882E-3703-46D7-86C8-C2E81AEA25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31711" y="3615907"/>
            <a:ext cx="1375598" cy="1087572"/>
          </a:xfrm>
          <a:prstGeom prst="rect">
            <a:avLst/>
          </a:prstGeom>
        </p:spPr>
      </p:pic>
      <p:sp>
        <p:nvSpPr>
          <p:cNvPr id="7" name="TextBox 6">
            <a:extLst>
              <a:ext uri="{FF2B5EF4-FFF2-40B4-BE49-F238E27FC236}">
                <a16:creationId xmlns:a16="http://schemas.microsoft.com/office/drawing/2014/main" id="{DDB282C0-E4B3-4481-BEFC-26842F2DBDDE}"/>
              </a:ext>
            </a:extLst>
          </p:cNvPr>
          <p:cNvSpPr txBox="1"/>
          <p:nvPr/>
        </p:nvSpPr>
        <p:spPr>
          <a:xfrm>
            <a:off x="6819062" y="2470825"/>
            <a:ext cx="1950396"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ARM Templates</a:t>
            </a:r>
          </a:p>
        </p:txBody>
      </p:sp>
      <p:sp>
        <p:nvSpPr>
          <p:cNvPr id="8" name="TextBox 7">
            <a:extLst>
              <a:ext uri="{FF2B5EF4-FFF2-40B4-BE49-F238E27FC236}">
                <a16:creationId xmlns:a16="http://schemas.microsoft.com/office/drawing/2014/main" id="{386A5803-A172-415E-944B-C9B32A8751DC}"/>
              </a:ext>
            </a:extLst>
          </p:cNvPr>
          <p:cNvSpPr txBox="1"/>
          <p:nvPr/>
        </p:nvSpPr>
        <p:spPr>
          <a:xfrm>
            <a:off x="6733945" y="3778871"/>
            <a:ext cx="2120630"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PowerShell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DSC</a:t>
            </a:r>
          </a:p>
        </p:txBody>
      </p:sp>
      <p:pic>
        <p:nvPicPr>
          <p:cNvPr id="10" name="Picture 9">
            <a:extLst>
              <a:ext uri="{FF2B5EF4-FFF2-40B4-BE49-F238E27FC236}">
                <a16:creationId xmlns:a16="http://schemas.microsoft.com/office/drawing/2014/main" id="{C00512C9-D006-4EE6-A5E3-2AB2D558DC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17922" y="2261604"/>
            <a:ext cx="1315869" cy="1313928"/>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FA502973-C8EF-49C3-BA5F-6B6F9F1B0D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1489" y="3769185"/>
            <a:ext cx="826010" cy="813818"/>
          </a:xfrm>
          <a:prstGeom prst="rect">
            <a:avLst/>
          </a:prstGeom>
        </p:spPr>
      </p:pic>
      <p:pic>
        <p:nvPicPr>
          <p:cNvPr id="14" name="Picture 13">
            <a:extLst>
              <a:ext uri="{FF2B5EF4-FFF2-40B4-BE49-F238E27FC236}">
                <a16:creationId xmlns:a16="http://schemas.microsoft.com/office/drawing/2014/main" id="{207DDA03-C66C-4619-A1CE-F89B316488C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508787" y="4643758"/>
            <a:ext cx="1561289" cy="713758"/>
          </a:xfrm>
          <a:prstGeom prst="rect">
            <a:avLst/>
          </a:prstGeom>
        </p:spPr>
      </p:pic>
      <p:pic>
        <p:nvPicPr>
          <p:cNvPr id="11" name="Graphic 10">
            <a:extLst>
              <a:ext uri="{FF2B5EF4-FFF2-40B4-BE49-F238E27FC236}">
                <a16:creationId xmlns:a16="http://schemas.microsoft.com/office/drawing/2014/main" id="{181B3A32-1B2B-584C-986B-D79E2CD4A97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535948" y="1734995"/>
            <a:ext cx="1271361" cy="1271361"/>
          </a:xfrm>
          <a:prstGeom prst="rect">
            <a:avLst/>
          </a:prstGeom>
        </p:spPr>
      </p:pic>
      <p:pic>
        <p:nvPicPr>
          <p:cNvPr id="4" name="Picture 3">
            <a:extLst>
              <a:ext uri="{FF2B5EF4-FFF2-40B4-BE49-F238E27FC236}">
                <a16:creationId xmlns:a16="http://schemas.microsoft.com/office/drawing/2014/main" id="{78C90749-66D4-4AAA-A262-82A7FAD53E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64494" y="5342861"/>
            <a:ext cx="755970" cy="1042506"/>
          </a:xfrm>
          <a:prstGeom prst="rect">
            <a:avLst/>
          </a:prstGeom>
        </p:spPr>
      </p:pic>
      <p:pic>
        <p:nvPicPr>
          <p:cNvPr id="5" name="Picture 4">
            <a:extLst>
              <a:ext uri="{FF2B5EF4-FFF2-40B4-BE49-F238E27FC236}">
                <a16:creationId xmlns:a16="http://schemas.microsoft.com/office/drawing/2014/main" id="{F622FD59-1276-4A99-89B6-FCAB198677E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64757" y="5149988"/>
            <a:ext cx="1310754" cy="1304657"/>
          </a:xfrm>
          <a:prstGeom prst="rect">
            <a:avLst/>
          </a:prstGeom>
        </p:spPr>
      </p:pic>
      <p:pic>
        <p:nvPicPr>
          <p:cNvPr id="9" name="Picture 8">
            <a:extLst>
              <a:ext uri="{FF2B5EF4-FFF2-40B4-BE49-F238E27FC236}">
                <a16:creationId xmlns:a16="http://schemas.microsoft.com/office/drawing/2014/main" id="{2EA0D6D9-0883-431E-ADB4-560A67D69D3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15090" y="5149988"/>
            <a:ext cx="1158340" cy="1140051"/>
          </a:xfrm>
          <a:prstGeom prst="rect">
            <a:avLst/>
          </a:prstGeom>
        </p:spPr>
      </p:pic>
    </p:spTree>
    <p:extLst>
      <p:ext uri="{BB962C8B-B14F-4D97-AF65-F5344CB8AC3E}">
        <p14:creationId xmlns:p14="http://schemas.microsoft.com/office/powerpoint/2010/main" val="4203455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675237"/>
          </a:xfrm>
        </p:spPr>
        <p:txBody>
          <a:bodyPr/>
          <a:lstStyle/>
          <a:p>
            <a:r>
              <a:rPr lang="en-US" dirty="0"/>
              <a:t>Extend template to configure the VM as a webserver</a:t>
            </a:r>
          </a:p>
          <a:p>
            <a:r>
              <a:rPr lang="en-US" dirty="0"/>
              <a:t>VM Requirements:</a:t>
            </a:r>
          </a:p>
          <a:p>
            <a:pPr lvl="1"/>
            <a:r>
              <a:rPr lang="en-US" dirty="0"/>
              <a:t>Linux VM (Ubuntu)</a:t>
            </a:r>
          </a:p>
          <a:p>
            <a:pPr lvl="1"/>
            <a:r>
              <a:rPr lang="en-US" dirty="0"/>
              <a:t>Apache website</a:t>
            </a:r>
          </a:p>
          <a:p>
            <a:pPr lvl="1"/>
            <a:r>
              <a:rPr lang="en-US" dirty="0"/>
              <a:t>Pull website config from: </a:t>
            </a:r>
            <a:r>
              <a:rPr lang="en-US" dirty="0">
                <a:hlinkClick r:id="rId3"/>
              </a:rPr>
              <a:t>https://raw.githubusercontent.com/microsoft/WhatTheHack/master/011-InfraAsCode-ARM-DSC/Student/Resources/ARM-Challenge-04/create-key-vault-CLI.sh</a:t>
            </a:r>
            <a:endParaRPr lang="en-US" dirty="0"/>
          </a:p>
        </p:txBody>
      </p:sp>
      <p:sp>
        <p:nvSpPr>
          <p:cNvPr id="3" name="Title 2"/>
          <p:cNvSpPr>
            <a:spLocks noGrp="1"/>
          </p:cNvSpPr>
          <p:nvPr>
            <p:ph type="title"/>
          </p:nvPr>
        </p:nvSpPr>
        <p:spPr/>
        <p:txBody>
          <a:bodyPr/>
          <a:lstStyle/>
          <a:p>
            <a:r>
              <a:rPr lang="en-US" dirty="0"/>
              <a:t>Challenge #6 </a:t>
            </a:r>
            <a:br>
              <a:rPr lang="en-US" dirty="0"/>
            </a:br>
            <a:r>
              <a:rPr lang="en-US" sz="3600" dirty="0">
                <a:solidFill>
                  <a:srgbClr val="0078D7"/>
                </a:solidFill>
              </a:rPr>
              <a:t>Configure the VM</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 script extensions, globally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3496769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Implementing high availability</a:t>
            </a:r>
            <a:endParaRPr lang="en-US" dirty="0">
              <a:solidFill>
                <a:srgbClr val="FFC000"/>
              </a:solidFill>
            </a:endParaRPr>
          </a:p>
        </p:txBody>
      </p:sp>
    </p:spTree>
    <p:extLst>
      <p:ext uri="{BB962C8B-B14F-4D97-AF65-F5344CB8AC3E}">
        <p14:creationId xmlns:p14="http://schemas.microsoft.com/office/powerpoint/2010/main" val="366046386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811136"/>
            <a:ext cx="11653523" cy="2831096"/>
          </a:xfrm>
        </p:spPr>
        <p:txBody>
          <a:bodyPr/>
          <a:lstStyle/>
          <a:p>
            <a:r>
              <a:rPr lang="en-US" dirty="0"/>
              <a:t>Availability within a single Azure region</a:t>
            </a:r>
          </a:p>
          <a:p>
            <a:r>
              <a:rPr lang="en-US" dirty="0"/>
              <a:t>Expectation is little or no downtime (99.x % uptime)</a:t>
            </a:r>
          </a:p>
          <a:p>
            <a:r>
              <a:rPr lang="en-US" dirty="0"/>
              <a:t>IaaS – Customer responsibility</a:t>
            </a:r>
          </a:p>
          <a:p>
            <a:r>
              <a:rPr lang="en-US" dirty="0"/>
              <a:t>PaaS – Azure responsibility</a:t>
            </a:r>
          </a:p>
        </p:txBody>
      </p:sp>
      <p:sp>
        <p:nvSpPr>
          <p:cNvPr id="3" name="Title 2"/>
          <p:cNvSpPr>
            <a:spLocks noGrp="1"/>
          </p:cNvSpPr>
          <p:nvPr>
            <p:ph type="title"/>
          </p:nvPr>
        </p:nvSpPr>
        <p:spPr/>
        <p:txBody>
          <a:bodyPr/>
          <a:lstStyle/>
          <a:p>
            <a:r>
              <a:rPr lang="en-US" dirty="0"/>
              <a:t>High Availability </a:t>
            </a:r>
            <a:br>
              <a:rPr lang="en-US" dirty="0"/>
            </a:br>
            <a:r>
              <a:rPr lang="en-US" sz="3600" dirty="0">
                <a:solidFill>
                  <a:srgbClr val="0078D7"/>
                </a:solidFill>
              </a:rPr>
              <a:t>What does that mean?</a:t>
            </a:r>
            <a:endParaRPr lang="en-US" dirty="0">
              <a:solidFill>
                <a:srgbClr val="0078D7"/>
              </a:solidFill>
            </a:endParaRPr>
          </a:p>
        </p:txBody>
      </p:sp>
    </p:spTree>
    <p:extLst>
      <p:ext uri="{BB962C8B-B14F-4D97-AF65-F5344CB8AC3E}">
        <p14:creationId xmlns:p14="http://schemas.microsoft.com/office/powerpoint/2010/main" val="32432540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2432405"/>
            <a:ext cx="6958582" cy="3514808"/>
          </a:xfrm>
        </p:spPr>
        <p:txBody>
          <a:bodyPr anchor="ctr"/>
          <a:lstStyle/>
          <a:p>
            <a:r>
              <a:rPr lang="en-US" sz="3600" b="0" i="0" dirty="0">
                <a:solidFill>
                  <a:srgbClr val="24292E"/>
                </a:solidFill>
                <a:effectLst/>
              </a:rPr>
              <a:t>Availability Sets – 99.95% SLA</a:t>
            </a:r>
          </a:p>
          <a:p>
            <a:pPr lvl="1"/>
            <a:r>
              <a:rPr lang="en-US" sz="2800" b="0" i="0" dirty="0">
                <a:solidFill>
                  <a:srgbClr val="24292E"/>
                </a:solidFill>
                <a:effectLst/>
                <a:latin typeface="Segoe UI Light" panose="020B0502040204020203" pitchFamily="34" charset="0"/>
                <a:cs typeface="Segoe UI Light" panose="020B0502040204020203" pitchFamily="34" charset="0"/>
              </a:rPr>
              <a:t>2 or more VMs in an Availability Set configured behind a Load Balancer </a:t>
            </a:r>
          </a:p>
          <a:p>
            <a:r>
              <a:rPr lang="en-US" sz="3600" b="0" i="0" dirty="0">
                <a:solidFill>
                  <a:srgbClr val="24292E"/>
                </a:solidFill>
                <a:effectLst/>
              </a:rPr>
              <a:t>Availability Zones – 99.99% SLA</a:t>
            </a:r>
          </a:p>
          <a:p>
            <a:pPr lvl="1"/>
            <a:r>
              <a:rPr lang="en-US" sz="2800" b="0" i="0" dirty="0">
                <a:solidFill>
                  <a:srgbClr val="24292E"/>
                </a:solidFill>
                <a:effectLst/>
                <a:latin typeface="+mj-lt"/>
              </a:rPr>
              <a:t>2 or more VMs spread across Availability Zones configured behind a Standard Load Balancer</a:t>
            </a:r>
          </a:p>
        </p:txBody>
      </p:sp>
      <p:sp>
        <p:nvSpPr>
          <p:cNvPr id="3" name="Title 2"/>
          <p:cNvSpPr>
            <a:spLocks noGrp="1"/>
          </p:cNvSpPr>
          <p:nvPr>
            <p:ph type="title"/>
          </p:nvPr>
        </p:nvSpPr>
        <p:spPr/>
        <p:txBody>
          <a:bodyPr/>
          <a:lstStyle/>
          <a:p>
            <a:r>
              <a:rPr lang="en-US" dirty="0"/>
              <a:t>High Availability </a:t>
            </a:r>
            <a:br>
              <a:rPr lang="en-US" dirty="0"/>
            </a:br>
            <a:r>
              <a:rPr lang="en-US" sz="3600" dirty="0">
                <a:solidFill>
                  <a:srgbClr val="0078D7"/>
                </a:solidFill>
              </a:rPr>
              <a:t>How do you implement it?</a:t>
            </a:r>
            <a:endParaRPr lang="en-US" dirty="0">
              <a:solidFill>
                <a:srgbClr val="0078D7"/>
              </a:solidFill>
            </a:endParaRPr>
          </a:p>
        </p:txBody>
      </p:sp>
      <p:pic>
        <p:nvPicPr>
          <p:cNvPr id="4" name="Content Placeholder 4">
            <a:extLst>
              <a:ext uri="{FF2B5EF4-FFF2-40B4-BE49-F238E27FC236}">
                <a16:creationId xmlns:a16="http://schemas.microsoft.com/office/drawing/2014/main" id="{6B75E4D4-8545-4367-A8E6-277703B572E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962" r="15310"/>
          <a:stretch/>
        </p:blipFill>
        <p:spPr>
          <a:xfrm>
            <a:off x="7897133" y="996583"/>
            <a:ext cx="3150328" cy="2682284"/>
          </a:xfrm>
          <a:prstGeom prst="rect">
            <a:avLst/>
          </a:prstGeom>
        </p:spPr>
      </p:pic>
      <p:pic>
        <p:nvPicPr>
          <p:cNvPr id="6" name="Picture 5">
            <a:extLst>
              <a:ext uri="{FF2B5EF4-FFF2-40B4-BE49-F238E27FC236}">
                <a16:creationId xmlns:a16="http://schemas.microsoft.com/office/drawing/2014/main" id="{B95D703E-ABFA-4BCC-9963-90E4AB5E2F43}"/>
              </a:ext>
            </a:extLst>
          </p:cNvPr>
          <p:cNvPicPr>
            <a:picLocks noChangeAspect="1"/>
          </p:cNvPicPr>
          <p:nvPr/>
        </p:nvPicPr>
        <p:blipFill>
          <a:blip r:embed="rId4"/>
          <a:stretch>
            <a:fillRect/>
          </a:stretch>
        </p:blipFill>
        <p:spPr>
          <a:xfrm>
            <a:off x="7897133" y="3859791"/>
            <a:ext cx="3150328" cy="2708693"/>
          </a:xfrm>
          <a:prstGeom prst="rect">
            <a:avLst/>
          </a:prstGeom>
        </p:spPr>
      </p:pic>
    </p:spTree>
    <p:extLst>
      <p:ext uri="{BB962C8B-B14F-4D97-AF65-F5344CB8AC3E}">
        <p14:creationId xmlns:p14="http://schemas.microsoft.com/office/powerpoint/2010/main" val="9670633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copyIndex</a:t>
            </a:r>
            <a:r>
              <a:rPr lang="en-US" sz="6000" dirty="0">
                <a:solidFill>
                  <a:srgbClr val="FFC000"/>
                </a:solidFill>
              </a:rPr>
              <a:t>() aka looping</a:t>
            </a:r>
            <a:endParaRPr lang="en-US" dirty="0">
              <a:solidFill>
                <a:srgbClr val="FFC000"/>
              </a:solidFill>
            </a:endParaRPr>
          </a:p>
        </p:txBody>
      </p:sp>
    </p:spTree>
    <p:extLst>
      <p:ext uri="{BB962C8B-B14F-4D97-AF65-F5344CB8AC3E}">
        <p14:creationId xmlns:p14="http://schemas.microsoft.com/office/powerpoint/2010/main" val="293797641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 Numeric Function</a:t>
            </a:r>
          </a:p>
        </p:txBody>
      </p:sp>
      <p:sp>
        <p:nvSpPr>
          <p:cNvPr id="3" name="Content Placeholder 2"/>
          <p:cNvSpPr>
            <a:spLocks noGrp="1"/>
          </p:cNvSpPr>
          <p:nvPr>
            <p:ph idx="1"/>
          </p:nvPr>
        </p:nvSpPr>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Add a “copy” section to a resource and reference with the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 function</a:t>
            </a:r>
          </a:p>
          <a:p>
            <a:pPr marL="0" indent="0">
              <a:buNone/>
            </a:pPr>
            <a:endParaRPr lang="en-US" dirty="0">
              <a:latin typeface="Segoe UI Light" panose="020B0502040204020203" pitchFamily="34" charset="0"/>
              <a:cs typeface="Segoe UI Light" panose="020B0502040204020203" pitchFamily="34" charset="0"/>
            </a:endParaRP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"resources":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err="1">
                <a:latin typeface="Consolas" panose="020B0609020204030204" pitchFamily="49" charset="0"/>
                <a:cs typeface="Courier New" panose="02070309020205020404" pitchFamily="49" charset="0"/>
              </a:rPr>
              <a:t>apiVersion</a:t>
            </a:r>
            <a:r>
              <a:rPr lang="en-US" sz="1900" dirty="0">
                <a:latin typeface="Consolas" panose="020B0609020204030204" pitchFamily="49" charset="0"/>
                <a:cs typeface="Courier New" panose="02070309020205020404" pitchFamily="49" charset="0"/>
              </a:rPr>
              <a:t>": "2016-01-01",</a:t>
            </a:r>
          </a:p>
          <a:p>
            <a:pPr marL="0" indent="0">
              <a:lnSpc>
                <a:spcPct val="70000"/>
              </a:lnSpc>
              <a:spcBef>
                <a:spcPts val="600"/>
              </a:spcBef>
              <a:buNone/>
            </a:pPr>
            <a:r>
              <a:rPr lang="en-US" sz="1900" b="1" dirty="0">
                <a:latin typeface="Consolas" panose="020B0609020204030204" pitchFamily="49" charset="0"/>
                <a:cs typeface="Courier New" panose="02070309020205020404" pitchFamily="49" charset="0"/>
              </a:rPr>
              <a:t>            "type": "</a:t>
            </a:r>
            <a:r>
              <a:rPr lang="en-US" sz="1900" b="1" dirty="0" err="1">
                <a:latin typeface="Consolas" panose="020B0609020204030204" pitchFamily="49" charset="0"/>
                <a:cs typeface="Courier New" panose="02070309020205020404" pitchFamily="49" charset="0"/>
              </a:rPr>
              <a:t>Microsoft.Storage</a:t>
            </a:r>
            <a:r>
              <a:rPr lang="en-US" sz="1900" b="1" dirty="0">
                <a:latin typeface="Consolas" panose="020B0609020204030204" pitchFamily="49" charset="0"/>
                <a:cs typeface="Courier New" panose="02070309020205020404" pitchFamily="49" charset="0"/>
              </a:rPr>
              <a:t>/</a:t>
            </a:r>
            <a:r>
              <a:rPr lang="en-US" sz="1900" b="1" dirty="0" err="1">
                <a:latin typeface="Consolas" panose="020B0609020204030204" pitchFamily="49" charset="0"/>
                <a:cs typeface="Courier New" panose="02070309020205020404" pitchFamily="49" charset="0"/>
              </a:rPr>
              <a:t>storageAccounts</a:t>
            </a:r>
            <a:r>
              <a:rPr lang="en-US" sz="1900" b="1" dirty="0">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"name": "[</a:t>
            </a:r>
            <a:r>
              <a:rPr lang="en-US" sz="1900" dirty="0" err="1">
                <a:highlight>
                  <a:srgbClr val="FFFF00"/>
                </a:highlight>
                <a:latin typeface="Consolas" panose="020B0609020204030204" pitchFamily="49" charset="0"/>
                <a:cs typeface="Courier New" panose="02070309020205020404" pitchFamily="49" charset="0"/>
              </a:rPr>
              <a:t>concat</a:t>
            </a:r>
            <a:r>
              <a:rPr lang="en-US" sz="1900" dirty="0">
                <a:highlight>
                  <a:srgbClr val="FFFF00"/>
                </a:highlight>
                <a:latin typeface="Consolas" panose="020B0609020204030204" pitchFamily="49" charset="0"/>
                <a:cs typeface="Courier New" panose="02070309020205020404" pitchFamily="49" charset="0"/>
              </a:rPr>
              <a:t>(</a:t>
            </a:r>
            <a:r>
              <a:rPr lang="en-US" sz="1900" dirty="0" err="1">
                <a:highlight>
                  <a:srgbClr val="FFFF00"/>
                </a:highlight>
                <a:latin typeface="Consolas" panose="020B0609020204030204" pitchFamily="49" charset="0"/>
                <a:cs typeface="Courier New" panose="02070309020205020404" pitchFamily="49" charset="0"/>
              </a:rPr>
              <a:t>copyIndex</a:t>
            </a:r>
            <a:r>
              <a:rPr lang="en-US" sz="1900" dirty="0">
                <a:highlight>
                  <a:srgbClr val="FFFF00"/>
                </a:highlight>
                <a:latin typeface="Consolas" panose="020B0609020204030204" pitchFamily="49" charset="0"/>
                <a:cs typeface="Courier New" panose="02070309020205020404" pitchFamily="49" charset="0"/>
              </a:rPr>
              <a:t>(),'storage', </a:t>
            </a:r>
            <a:r>
              <a:rPr lang="en-US" sz="1900" dirty="0" err="1">
                <a:highlight>
                  <a:srgbClr val="FFFF00"/>
                </a:highlight>
                <a:latin typeface="Consolas" panose="020B0609020204030204" pitchFamily="49" charset="0"/>
                <a:cs typeface="Courier New" panose="02070309020205020404" pitchFamily="49" charset="0"/>
              </a:rPr>
              <a:t>uniqueString</a:t>
            </a:r>
            <a:r>
              <a:rPr lang="en-US" sz="1900" dirty="0">
                <a:highlight>
                  <a:srgbClr val="FFFF00"/>
                </a:highlight>
                <a:latin typeface="Consolas" panose="020B0609020204030204" pitchFamily="49" charset="0"/>
                <a:cs typeface="Courier New" panose="02070309020205020404" pitchFamily="49" charset="0"/>
              </a:rPr>
              <a:t>(</a:t>
            </a:r>
            <a:r>
              <a:rPr lang="en-US" sz="1900" dirty="0" err="1">
                <a:highlight>
                  <a:srgbClr val="FFFF00"/>
                </a:highlight>
                <a:latin typeface="Consolas" panose="020B0609020204030204" pitchFamily="49" charset="0"/>
                <a:cs typeface="Courier New" panose="02070309020205020404" pitchFamily="49" charset="0"/>
              </a:rPr>
              <a:t>resourceGroup</a:t>
            </a:r>
            <a:r>
              <a:rPr lang="en-US" sz="1900" dirty="0">
                <a:highlight>
                  <a:srgbClr val="FFFF00"/>
                </a:highlight>
                <a:latin typeface="Consolas" panose="020B0609020204030204" pitchFamily="49" charset="0"/>
                <a:cs typeface="Courier New" panose="02070309020205020404" pitchFamily="49" charset="0"/>
              </a:rPr>
              <a:t>().id))]",</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"location": "[</a:t>
            </a:r>
            <a:r>
              <a:rPr lang="en-US" sz="1900" dirty="0" err="1">
                <a:latin typeface="Consolas" panose="020B0609020204030204" pitchFamily="49" charset="0"/>
                <a:cs typeface="Courier New" panose="02070309020205020404" pitchFamily="49" charset="0"/>
              </a:rPr>
              <a:t>resourceGroup</a:t>
            </a:r>
            <a:r>
              <a:rPr lang="en-US" sz="1900" dirty="0">
                <a:latin typeface="Consolas" panose="020B0609020204030204" pitchFamily="49" charset="0"/>
                <a:cs typeface="Courier New" panose="02070309020205020404" pitchFamily="49" charset="0"/>
              </a:rPr>
              <a:t>().location]",</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err="1">
                <a:latin typeface="Consolas" panose="020B0609020204030204" pitchFamily="49" charset="0"/>
                <a:cs typeface="Courier New" panose="02070309020205020404" pitchFamily="49" charset="0"/>
              </a:rPr>
              <a:t>sku</a:t>
            </a: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"name": "</a:t>
            </a:r>
            <a:r>
              <a:rPr lang="en-US" sz="1900" dirty="0" err="1">
                <a:latin typeface="Consolas" panose="020B0609020204030204" pitchFamily="49" charset="0"/>
                <a:cs typeface="Courier New" panose="02070309020205020404" pitchFamily="49" charset="0"/>
              </a:rPr>
              <a:t>Standard_LRS</a:t>
            </a:r>
            <a:r>
              <a:rPr lang="en-US" sz="1900" dirty="0">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"kind": "Storage",</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"properties":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"copy":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"name": "</a:t>
            </a:r>
            <a:r>
              <a:rPr lang="en-US" sz="1900" dirty="0" err="1">
                <a:highlight>
                  <a:srgbClr val="FFFF00"/>
                </a:highlight>
                <a:latin typeface="Consolas" panose="020B0609020204030204" pitchFamily="49" charset="0"/>
                <a:cs typeface="Courier New" panose="02070309020205020404" pitchFamily="49" charset="0"/>
              </a:rPr>
              <a:t>storagecopy</a:t>
            </a:r>
            <a:r>
              <a:rPr lang="en-US" sz="1900" dirty="0">
                <a:highlight>
                  <a:srgbClr val="FFFF00"/>
                </a:highlight>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"count": 3</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https://docs.microsoft.com/en-us/azure/azure-resource-manager/resource-group-create-multiple</a:t>
            </a:r>
            <a:endParaRPr lang="en-US" sz="2100" dirty="0"/>
          </a:p>
          <a:p>
            <a:endParaRPr lang="en-US" dirty="0"/>
          </a:p>
          <a:p>
            <a:endParaRPr lang="en-US" dirty="0"/>
          </a:p>
        </p:txBody>
      </p:sp>
    </p:spTree>
    <p:extLst>
      <p:ext uri="{BB962C8B-B14F-4D97-AF65-F5344CB8AC3E}">
        <p14:creationId xmlns:p14="http://schemas.microsoft.com/office/powerpoint/2010/main" val="1105247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6779" y="335012"/>
            <a:ext cx="10638442" cy="6187976"/>
          </a:xfrm>
          <a:prstGeom prst="rect">
            <a:avLst/>
          </a:prstGeom>
        </p:spPr>
      </p:pic>
    </p:spTree>
    <p:extLst>
      <p:ext uri="{BB962C8B-B14F-4D97-AF65-F5344CB8AC3E}">
        <p14:creationId xmlns:p14="http://schemas.microsoft.com/office/powerpoint/2010/main" val="1767596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Verbose output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838200" y="1545890"/>
            <a:ext cx="10515600" cy="2317925"/>
          </a:xfrm>
          <a:prstGeom prst="rect">
            <a:avLst/>
          </a:prstGeom>
        </p:spPr>
      </p:pic>
      <p:pic>
        <p:nvPicPr>
          <p:cNvPr id="6" name="Picture 5"/>
          <p:cNvPicPr>
            <a:picLocks noChangeAspect="1"/>
          </p:cNvPicPr>
          <p:nvPr/>
        </p:nvPicPr>
        <p:blipFill>
          <a:blip r:embed="rId4"/>
          <a:stretch>
            <a:fillRect/>
          </a:stretch>
        </p:blipFill>
        <p:spPr>
          <a:xfrm>
            <a:off x="826313" y="4119295"/>
            <a:ext cx="10539373" cy="2164268"/>
          </a:xfrm>
          <a:prstGeom prst="rect">
            <a:avLst/>
          </a:prstGeom>
        </p:spPr>
      </p:pic>
    </p:spTree>
    <p:extLst>
      <p:ext uri="{BB962C8B-B14F-4D97-AF65-F5344CB8AC3E}">
        <p14:creationId xmlns:p14="http://schemas.microsoft.com/office/powerpoint/2010/main" val="638910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Can I create more meaningful names?</a:t>
            </a:r>
          </a:p>
        </p:txBody>
      </p:sp>
      <p:sp>
        <p:nvSpPr>
          <p:cNvPr id="3" name="Content Placeholder 2"/>
          <p:cNvSpPr>
            <a:spLocks noGrp="1"/>
          </p:cNvSpPr>
          <p:nvPr>
            <p:ph idx="1"/>
          </p:nvPr>
        </p:nvSpPr>
        <p:spPr/>
        <p:txBody>
          <a:bodyPr>
            <a:normAutofit fontScale="92500" lnSpcReduction="20000"/>
          </a:bodyPr>
          <a:lstStyle/>
          <a:p>
            <a:pPr marL="0" indent="0">
              <a:buNone/>
            </a:pPr>
            <a:r>
              <a:rPr lang="en-US" sz="3000" b="1" dirty="0">
                <a:solidFill>
                  <a:srgbClr val="0070C0"/>
                </a:solidFill>
                <a:latin typeface="Segoe UI Light" panose="020B0502040204020203" pitchFamily="34" charset="0"/>
                <a:cs typeface="Segoe UI Light" panose="020B0502040204020203" pitchFamily="34" charset="0"/>
              </a:rPr>
              <a:t>Tried:</a:t>
            </a:r>
            <a:r>
              <a:rPr lang="en-US" sz="3000" b="1" dirty="0">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"name": "[</a:t>
            </a:r>
            <a:r>
              <a:rPr lang="en-US" sz="2200" dirty="0" err="1">
                <a:latin typeface="Consolas" panose="020B0609020204030204" pitchFamily="49" charset="0"/>
              </a:rPr>
              <a:t>concat</a:t>
            </a:r>
            <a:r>
              <a:rPr lang="en-US" sz="2200" dirty="0">
                <a:latin typeface="Consolas" panose="020B0609020204030204" pitchFamily="49" charset="0"/>
              </a:rPr>
              <a:t>('storage-0', </a:t>
            </a:r>
            <a:r>
              <a:rPr lang="en-US" sz="2200" dirty="0" err="1">
                <a:latin typeface="Consolas" panose="020B0609020204030204" pitchFamily="49" charset="0"/>
              </a:rPr>
              <a:t>copyIndex</a:t>
            </a:r>
            <a:r>
              <a:rPr lang="en-US" sz="2200" dirty="0">
                <a:latin typeface="Consolas" panose="020B0609020204030204" pitchFamily="49" charset="0"/>
              </a:rPr>
              <a:t>(1))]", (did it work?)</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Got error: </a:t>
            </a:r>
          </a:p>
          <a:p>
            <a:pPr marL="0" indent="0">
              <a:buNone/>
            </a:pPr>
            <a:r>
              <a:rPr lang="en-US" sz="2200" dirty="0">
                <a:latin typeface="Consolas" panose="020B0609020204030204" pitchFamily="49" charset="0"/>
              </a:rPr>
              <a:t>New-</a:t>
            </a:r>
            <a:r>
              <a:rPr lang="en-US" sz="2200" dirty="0" err="1">
                <a:latin typeface="Consolas" panose="020B0609020204030204" pitchFamily="49" charset="0"/>
              </a:rPr>
              <a:t>AzureRmResourceGroupDeployment</a:t>
            </a:r>
            <a:r>
              <a:rPr lang="en-US" sz="2200" dirty="0">
                <a:latin typeface="Consolas" panose="020B0609020204030204" pitchFamily="49" charset="0"/>
              </a:rPr>
              <a:t> : 9:51:45 AM - Error: Code=</a:t>
            </a:r>
            <a:r>
              <a:rPr lang="en-US" sz="2200" dirty="0" err="1">
                <a:latin typeface="Consolas" panose="020B0609020204030204" pitchFamily="49" charset="0"/>
              </a:rPr>
              <a:t>AccountNameInvalid</a:t>
            </a:r>
            <a:r>
              <a:rPr lang="en-US" sz="2200" dirty="0">
                <a:latin typeface="Consolas" panose="020B0609020204030204" pitchFamily="49" charset="0"/>
              </a:rPr>
              <a:t>; Message=storage-01 is </a:t>
            </a:r>
            <a:r>
              <a:rPr lang="en-US" sz="2200" dirty="0">
                <a:highlight>
                  <a:srgbClr val="FFFF00"/>
                </a:highlight>
                <a:latin typeface="Consolas" panose="020B0609020204030204" pitchFamily="49" charset="0"/>
              </a:rPr>
              <a:t>not a valid storage account name</a:t>
            </a:r>
            <a:r>
              <a:rPr lang="en-US" sz="2200" dirty="0">
                <a:latin typeface="Consolas" panose="020B0609020204030204" pitchFamily="49" charset="0"/>
              </a:rPr>
              <a:t>. Storage account name must be between 3 and 24 characters in length and </a:t>
            </a:r>
            <a:r>
              <a:rPr lang="en-US" sz="2200" dirty="0">
                <a:highlight>
                  <a:srgbClr val="FFFF00"/>
                </a:highlight>
                <a:latin typeface="Consolas" panose="020B0609020204030204" pitchFamily="49" charset="0"/>
              </a:rPr>
              <a:t>use numbers and lower-case letters only</a:t>
            </a:r>
            <a:r>
              <a:rPr lang="en-US" sz="2200" dirty="0">
                <a:latin typeface="Consolas" panose="020B0609020204030204" pitchFamily="49" charset="0"/>
              </a:rPr>
              <a:t>. </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Tried:</a:t>
            </a:r>
            <a:r>
              <a:rPr lang="en-US" sz="3000" dirty="0">
                <a:solidFill>
                  <a:srgbClr val="0070C0"/>
                </a:solidFill>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"name": "[</a:t>
            </a:r>
            <a:r>
              <a:rPr lang="en-US" sz="2200" dirty="0" err="1">
                <a:latin typeface="Consolas" panose="020B0609020204030204" pitchFamily="49" charset="0"/>
              </a:rPr>
              <a:t>concat</a:t>
            </a:r>
            <a:r>
              <a:rPr lang="en-US" sz="2200" dirty="0">
                <a:latin typeface="Consolas" panose="020B0609020204030204" pitchFamily="49" charset="0"/>
              </a:rPr>
              <a:t>('storage0', </a:t>
            </a:r>
            <a:r>
              <a:rPr lang="en-US" sz="2200" dirty="0" err="1">
                <a:latin typeface="Consolas" panose="020B0609020204030204" pitchFamily="49" charset="0"/>
              </a:rPr>
              <a:t>copyIndex</a:t>
            </a:r>
            <a:r>
              <a:rPr lang="en-US" sz="2200" dirty="0">
                <a:latin typeface="Consolas" panose="020B0609020204030204" pitchFamily="49" charset="0"/>
              </a:rPr>
              <a:t>(1))]", (did it work?)</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Got error:</a:t>
            </a:r>
            <a:r>
              <a:rPr lang="en-US" sz="3000" dirty="0">
                <a:solidFill>
                  <a:srgbClr val="0070C0"/>
                </a:solidFill>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New-</a:t>
            </a:r>
            <a:r>
              <a:rPr lang="en-US" sz="2200" dirty="0" err="1">
                <a:latin typeface="Consolas" panose="020B0609020204030204" pitchFamily="49" charset="0"/>
              </a:rPr>
              <a:t>AzureRmResourceGroupDeployment</a:t>
            </a:r>
            <a:r>
              <a:rPr lang="en-US" sz="2200" dirty="0">
                <a:latin typeface="Consolas" panose="020B0609020204030204" pitchFamily="49" charset="0"/>
              </a:rPr>
              <a:t> : 9:52:45 AM - Error: Code=</a:t>
            </a:r>
            <a:r>
              <a:rPr lang="en-US" sz="2200" dirty="0" err="1">
                <a:latin typeface="Consolas" panose="020B0609020204030204" pitchFamily="49" charset="0"/>
              </a:rPr>
              <a:t>StorageAccountAlreadyTaken</a:t>
            </a:r>
            <a:r>
              <a:rPr lang="en-US" sz="2200" dirty="0">
                <a:latin typeface="Consolas" panose="020B0609020204030204" pitchFamily="49" charset="0"/>
              </a:rPr>
              <a:t>; Message=</a:t>
            </a:r>
            <a:r>
              <a:rPr lang="en-US" sz="2200" dirty="0">
                <a:highlight>
                  <a:srgbClr val="FFFF00"/>
                </a:highlight>
                <a:latin typeface="Consolas" panose="020B0609020204030204" pitchFamily="49" charset="0"/>
              </a:rPr>
              <a:t>The storage account named storage01 is already taken</a:t>
            </a:r>
            <a:r>
              <a:rPr lang="en-US" sz="2200" dirty="0">
                <a:latin typeface="Consolas" panose="020B0609020204030204" pitchFamily="49" charset="0"/>
              </a:rPr>
              <a:t>. </a:t>
            </a:r>
          </a:p>
          <a:p>
            <a:endParaRPr lang="en-US" dirty="0"/>
          </a:p>
        </p:txBody>
      </p:sp>
    </p:spTree>
    <p:extLst>
      <p:ext uri="{BB962C8B-B14F-4D97-AF65-F5344CB8AC3E}">
        <p14:creationId xmlns:p14="http://schemas.microsoft.com/office/powerpoint/2010/main" val="370874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Got it working…finally</a:t>
            </a:r>
          </a:p>
        </p:txBody>
      </p:sp>
      <p:sp>
        <p:nvSpPr>
          <p:cNvPr id="3" name="Content Placeholder 2"/>
          <p:cNvSpPr>
            <a:spLocks noGrp="1"/>
          </p:cNvSpPr>
          <p:nvPr>
            <p:ph idx="1"/>
          </p:nvPr>
        </p:nvSpPr>
        <p:spPr>
          <a:xfrm>
            <a:off x="838199" y="1537527"/>
            <a:ext cx="10145233" cy="4351338"/>
          </a:xfrm>
        </p:spPr>
        <p:txBody>
          <a:bodyPr>
            <a:normAutofit/>
          </a:bodyPr>
          <a:lstStyle/>
          <a:p>
            <a:pPr marL="0" indent="0">
              <a:buNone/>
            </a:pPr>
            <a:r>
              <a:rPr lang="en-US" sz="2200" b="1" dirty="0">
                <a:solidFill>
                  <a:srgbClr val="0070C0"/>
                </a:solidFill>
                <a:latin typeface="Segoe UI Light" panose="020B0502040204020203" pitchFamily="34" charset="0"/>
                <a:cs typeface="Segoe UI Light" panose="020B0502040204020203" pitchFamily="34" charset="0"/>
              </a:rPr>
              <a:t>Tried: </a:t>
            </a:r>
          </a:p>
          <a:p>
            <a:pPr marL="0" indent="0">
              <a:buNone/>
            </a:pPr>
            <a:r>
              <a:rPr lang="en-US" sz="1800" dirty="0">
                <a:latin typeface="Consolas" panose="020B0609020204030204" pitchFamily="49" charset="0"/>
              </a:rPr>
              <a:t>"name": "[</a:t>
            </a:r>
            <a:r>
              <a:rPr lang="en-US" sz="1800" dirty="0" err="1">
                <a:latin typeface="Consolas" panose="020B0609020204030204" pitchFamily="49" charset="0"/>
              </a:rPr>
              <a:t>concat</a:t>
            </a:r>
            <a:r>
              <a:rPr lang="en-US" sz="1800" dirty="0">
                <a:latin typeface="Consolas" panose="020B0609020204030204" pitchFamily="49" charset="0"/>
              </a:rPr>
              <a:t>(parameters('</a:t>
            </a:r>
            <a:r>
              <a:rPr lang="en-US" sz="1800" dirty="0" err="1">
                <a:latin typeface="Consolas" panose="020B0609020204030204" pitchFamily="49" charset="0"/>
              </a:rPr>
              <a:t>environmentPrefix</a:t>
            </a:r>
            <a:r>
              <a:rPr lang="en-US" sz="1800" dirty="0">
                <a:latin typeface="Consolas" panose="020B0609020204030204" pitchFamily="49" charset="0"/>
              </a:rPr>
              <a:t>'),'storage0', </a:t>
            </a:r>
            <a:r>
              <a:rPr lang="en-US" sz="1800" dirty="0" err="1">
                <a:latin typeface="Consolas" panose="020B0609020204030204" pitchFamily="49" charset="0"/>
              </a:rPr>
              <a:t>copyIndex</a:t>
            </a:r>
            <a:r>
              <a:rPr lang="en-US" sz="1800" dirty="0">
                <a:latin typeface="Consolas" panose="020B0609020204030204" pitchFamily="49" charset="0"/>
              </a:rPr>
              <a:t>(1))]"</a:t>
            </a:r>
          </a:p>
          <a:p>
            <a:endParaRPr lang="en-US" dirty="0"/>
          </a:p>
        </p:txBody>
      </p:sp>
      <p:pic>
        <p:nvPicPr>
          <p:cNvPr id="4" name="Picture 3"/>
          <p:cNvPicPr>
            <a:picLocks noChangeAspect="1"/>
          </p:cNvPicPr>
          <p:nvPr/>
        </p:nvPicPr>
        <p:blipFill>
          <a:blip r:embed="rId3"/>
          <a:stretch>
            <a:fillRect/>
          </a:stretch>
        </p:blipFill>
        <p:spPr>
          <a:xfrm>
            <a:off x="0" y="2389588"/>
            <a:ext cx="12192000" cy="2229135"/>
          </a:xfrm>
          <a:prstGeom prst="rect">
            <a:avLst/>
          </a:prstGeom>
        </p:spPr>
      </p:pic>
      <p:pic>
        <p:nvPicPr>
          <p:cNvPr id="5" name="Picture 4"/>
          <p:cNvPicPr>
            <a:picLocks noChangeAspect="1"/>
          </p:cNvPicPr>
          <p:nvPr/>
        </p:nvPicPr>
        <p:blipFill>
          <a:blip r:embed="rId4"/>
          <a:stretch>
            <a:fillRect/>
          </a:stretch>
        </p:blipFill>
        <p:spPr>
          <a:xfrm>
            <a:off x="990157" y="4761754"/>
            <a:ext cx="10211685" cy="1455546"/>
          </a:xfrm>
          <a:prstGeom prst="rect">
            <a:avLst/>
          </a:prstGeom>
        </p:spPr>
      </p:pic>
    </p:spTree>
    <p:extLst>
      <p:ext uri="{BB962C8B-B14F-4D97-AF65-F5344CB8AC3E}">
        <p14:creationId xmlns:p14="http://schemas.microsoft.com/office/powerpoint/2010/main" val="152895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371974" cy="4755212"/>
          </a:xfrm>
        </p:spPr>
        <p:txBody>
          <a:bodyPr/>
          <a:lstStyle/>
          <a:p>
            <a:r>
              <a:rPr lang="en-US" dirty="0"/>
              <a:t>3</a:t>
            </a:r>
            <a:r>
              <a:rPr lang="en-US" baseline="30000" dirty="0"/>
              <a:t>rd</a:t>
            </a:r>
            <a:r>
              <a:rPr lang="en-US" dirty="0"/>
              <a:t> Party</a:t>
            </a:r>
          </a:p>
          <a:p>
            <a:r>
              <a:rPr lang="en-US" dirty="0"/>
              <a:t>Infrastructure</a:t>
            </a:r>
          </a:p>
          <a:p>
            <a:r>
              <a:rPr lang="en-US" dirty="0"/>
              <a:t>Deployment (Orchestration)</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Terraform</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 popular Infrastructure as Code tool as it has support for Azure, AWS, GCP, OpenStack and bare metal, providing customers with a single provisioning language across providers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Provider modules allow for provider specific features, so no “lowest common denominator” flaws of similar multi-cloud tools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“Planning” provides users a preview of changes prior to execution (Terraform plan)</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https://docs.microsoft.com/en-us/azure/virtual-machines/terraform-create-complete-vm</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https://www.terraform.io/docs/pr</a:t>
            </a:r>
            <a:r>
              <a:rPr lang="en-US" sz="1600" dirty="0">
                <a:solidFill>
                  <a:srgbClr val="3C3C3C"/>
                </a:solidFill>
                <a:latin typeface="Segoe UI"/>
                <a:hlinkClick r:id="rId3"/>
              </a:rPr>
              <a:t>oviders/azurerm/</a:t>
            </a:r>
            <a:r>
              <a:rPr lang="en-US" sz="1600" dirty="0">
                <a:solidFill>
                  <a:srgbClr val="3C3C3C"/>
                </a:solidFill>
                <a:latin typeface="Segoe UI"/>
              </a:rPr>
              <a:t> </a:t>
            </a:r>
          </a:p>
          <a:p>
            <a:pPr lvl="0" defTabSz="931591">
              <a:spcBef>
                <a:spcPts val="1019"/>
              </a:spcBef>
              <a:spcAft>
                <a:spcPts val="611"/>
              </a:spcAft>
            </a:pPr>
            <a:r>
              <a:rPr lang="en-US" sz="2853" dirty="0">
                <a:solidFill>
                  <a:srgbClr val="505050"/>
                </a:solidFill>
              </a:rPr>
              <a:t>Packer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An automated image builder capable of building containers, but primarily used for automating VM image builds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 great tool when combined with DevOps pipelines that are targeting deployment to services like Azure VMs, VM Scale Sets or Batch</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Used internally to deliver VM images for HD Insights and Azure Container Service</a:t>
            </a:r>
          </a:p>
          <a:p>
            <a:pPr marL="285750" lvl="0" indent="-285750">
              <a:lnSpc>
                <a:spcPct val="120000"/>
              </a:lnSpc>
              <a:spcBef>
                <a:spcPts val="0"/>
              </a:spcBef>
              <a:spcAft>
                <a:spcPts val="0"/>
              </a:spcAft>
              <a:buFont typeface="Arial" panose="020B0604020202020204" pitchFamily="34" charset="0"/>
              <a:buChar char="•"/>
            </a:pPr>
            <a:r>
              <a:rPr lang="en-US" sz="1400" dirty="0">
                <a:solidFill>
                  <a:srgbClr val="505050"/>
                </a:solidFill>
                <a:latin typeface="Segoe UI"/>
                <a:hlinkClick r:id="rId4"/>
              </a:rPr>
              <a:t>https://aka.ms/azpacker</a:t>
            </a:r>
            <a:endParaRPr lang="en-US" sz="1400" dirty="0">
              <a:solidFill>
                <a:srgbClr val="505050"/>
              </a:solidFill>
              <a:latin typeface="Segoe UI"/>
            </a:endParaRPr>
          </a:p>
        </p:txBody>
      </p:sp>
      <p:pic>
        <p:nvPicPr>
          <p:cNvPr id="6" name="Graphic 5">
            <a:extLst>
              <a:ext uri="{FF2B5EF4-FFF2-40B4-BE49-F238E27FC236}">
                <a16:creationId xmlns:a16="http://schemas.microsoft.com/office/drawing/2014/main" id="{4699DB5F-1DFB-4925-8019-A71F76985D2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00946" y="3402142"/>
            <a:ext cx="1271361" cy="1271361"/>
          </a:xfrm>
          <a:prstGeom prst="rect">
            <a:avLst/>
          </a:prstGeom>
        </p:spPr>
      </p:pic>
      <p:pic>
        <p:nvPicPr>
          <p:cNvPr id="7" name="Graphic 6">
            <a:extLst>
              <a:ext uri="{FF2B5EF4-FFF2-40B4-BE49-F238E27FC236}">
                <a16:creationId xmlns:a16="http://schemas.microsoft.com/office/drawing/2014/main" id="{868FECBC-1482-4F9A-BAB2-6FFAF6881B0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01242" y="146875"/>
            <a:ext cx="1070770" cy="1070770"/>
          </a:xfrm>
          <a:prstGeom prst="rect">
            <a:avLst/>
          </a:prstGeom>
        </p:spPr>
      </p:pic>
    </p:spTree>
    <p:extLst>
      <p:ext uri="{BB962C8B-B14F-4D97-AF65-F5344CB8AC3E}">
        <p14:creationId xmlns:p14="http://schemas.microsoft.com/office/powerpoint/2010/main" val="1634934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Final notes </a:t>
            </a:r>
            <a:r>
              <a:rPr lang="en-US" dirty="0">
                <a:latin typeface="Segoe UI Light" panose="020B0502040204020203" pitchFamily="34" charset="0"/>
                <a:cs typeface="Segoe UI Light" panose="020B0502040204020203" pitchFamily="34" charset="0"/>
              </a:rPr>
              <a:t>on looping with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a:t>
            </a:r>
          </a:p>
        </p:txBody>
      </p:sp>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You can iteratively create multiple resources of the same type</a:t>
            </a:r>
          </a:p>
          <a:p>
            <a:r>
              <a:rPr lang="en-US" dirty="0">
                <a:latin typeface="Segoe UI Light" panose="020B0502040204020203" pitchFamily="34" charset="0"/>
                <a:cs typeface="Segoe UI Light" panose="020B0502040204020203" pitchFamily="34" charset="0"/>
              </a:rPr>
              <a:t>Resources are created in parallel unless the mode is set to “serial” (default is parallel…should it specified?)</a:t>
            </a:r>
          </a:p>
          <a:p>
            <a:r>
              <a:rPr lang="en-US" dirty="0">
                <a:latin typeface="Segoe UI Light" panose="020B0502040204020203" pitchFamily="34" charset="0"/>
                <a:cs typeface="Segoe UI Light" panose="020B0502040204020203" pitchFamily="34" charset="0"/>
              </a:rPr>
              <a:t>You can iterate on a resource property also</a:t>
            </a:r>
          </a:p>
        </p:txBody>
      </p:sp>
    </p:spTree>
    <p:extLst>
      <p:ext uri="{BB962C8B-B14F-4D97-AF65-F5344CB8AC3E}">
        <p14:creationId xmlns:p14="http://schemas.microsoft.com/office/powerpoint/2010/main" val="26947047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627596"/>
          </a:xfrm>
        </p:spPr>
        <p:txBody>
          <a:bodyPr/>
          <a:lstStyle/>
          <a:p>
            <a:pPr marL="0" indent="0">
              <a:buNone/>
            </a:pPr>
            <a:r>
              <a:rPr lang="en-US" dirty="0"/>
              <a:t>Extend ARM template to:</a:t>
            </a:r>
          </a:p>
          <a:p>
            <a:r>
              <a:rPr lang="en-US" dirty="0"/>
              <a:t>Add a second webserver VM</a:t>
            </a:r>
          </a:p>
          <a:p>
            <a:r>
              <a:rPr lang="en-US" dirty="0"/>
              <a:t>Add a public Load Balancer</a:t>
            </a:r>
          </a:p>
          <a:p>
            <a:pPr lvl="1"/>
            <a:r>
              <a:rPr lang="en-US" dirty="0"/>
              <a:t>Put the webservers in a backend pool</a:t>
            </a:r>
          </a:p>
          <a:p>
            <a:pPr lvl="1"/>
            <a:r>
              <a:rPr lang="en-US" dirty="0"/>
              <a:t>Create frontend pool enabling port 80 to website</a:t>
            </a:r>
          </a:p>
          <a:p>
            <a:r>
              <a:rPr lang="en-US" dirty="0"/>
              <a:t>Ensure the VMs are highly available!</a:t>
            </a:r>
          </a:p>
        </p:txBody>
      </p:sp>
      <p:sp>
        <p:nvSpPr>
          <p:cNvPr id="3" name="Title 2"/>
          <p:cNvSpPr>
            <a:spLocks noGrp="1"/>
          </p:cNvSpPr>
          <p:nvPr>
            <p:ph type="title"/>
          </p:nvPr>
        </p:nvSpPr>
        <p:spPr/>
        <p:txBody>
          <a:bodyPr/>
          <a:lstStyle/>
          <a:p>
            <a:r>
              <a:rPr lang="en-US" dirty="0"/>
              <a:t>Challenge #7</a:t>
            </a:r>
            <a:br>
              <a:rPr lang="en-US" dirty="0"/>
            </a:br>
            <a:r>
              <a:rPr lang="en-US" sz="3600" dirty="0">
                <a:solidFill>
                  <a:srgbClr val="0078D7"/>
                </a:solidFill>
              </a:rPr>
              <a:t>Make it highly available!</a:t>
            </a:r>
            <a:endParaRPr lang="en-US" dirty="0">
              <a:solidFill>
                <a:srgbClr val="0078D7"/>
              </a:solidFill>
            </a:endParaRPr>
          </a:p>
        </p:txBody>
      </p:sp>
    </p:spTree>
    <p:extLst>
      <p:ext uri="{BB962C8B-B14F-4D97-AF65-F5344CB8AC3E}">
        <p14:creationId xmlns:p14="http://schemas.microsoft.com/office/powerpoint/2010/main" val="116280049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Configuring a Load Balancer</a:t>
            </a:r>
            <a:endParaRPr lang="en-US" dirty="0">
              <a:solidFill>
                <a:srgbClr val="FFC000"/>
              </a:solidFill>
            </a:endParaRPr>
          </a:p>
        </p:txBody>
      </p:sp>
    </p:spTree>
    <p:extLst>
      <p:ext uri="{BB962C8B-B14F-4D97-AF65-F5344CB8AC3E}">
        <p14:creationId xmlns:p14="http://schemas.microsoft.com/office/powerpoint/2010/main" val="18150286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925527"/>
          </a:xfrm>
        </p:spPr>
        <p:txBody>
          <a:bodyPr/>
          <a:lstStyle/>
          <a:p>
            <a:r>
              <a:rPr lang="en-US" dirty="0"/>
              <a:t>Extend your ARM template to configure the Load Balancer to enable SSH access to the backend virtual machines</a:t>
            </a:r>
          </a:p>
        </p:txBody>
      </p:sp>
      <p:sp>
        <p:nvSpPr>
          <p:cNvPr id="3" name="Title 2"/>
          <p:cNvSpPr>
            <a:spLocks noGrp="1"/>
          </p:cNvSpPr>
          <p:nvPr>
            <p:ph type="title"/>
          </p:nvPr>
        </p:nvSpPr>
        <p:spPr/>
        <p:txBody>
          <a:bodyPr/>
          <a:lstStyle/>
          <a:p>
            <a:r>
              <a:rPr lang="en-US" dirty="0"/>
              <a:t>Challenge #9</a:t>
            </a:r>
            <a:br>
              <a:rPr lang="en-US" dirty="0"/>
            </a:br>
            <a:r>
              <a:rPr lang="en-US" sz="3600" dirty="0">
                <a:solidFill>
                  <a:srgbClr val="0078D7"/>
                </a:solidFill>
              </a:rPr>
              <a:t>Let in the SSH in</a:t>
            </a:r>
            <a:endParaRPr lang="en-US" dirty="0">
              <a:solidFill>
                <a:srgbClr val="0078D7"/>
              </a:solidFill>
            </a:endParaRPr>
          </a:p>
        </p:txBody>
      </p:sp>
    </p:spTree>
    <p:extLst>
      <p:ext uri="{BB962C8B-B14F-4D97-AF65-F5344CB8AC3E}">
        <p14:creationId xmlns:p14="http://schemas.microsoft.com/office/powerpoint/2010/main" val="330675166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VM Scale Sets – a better way!</a:t>
            </a:r>
            <a:endParaRPr lang="en-US" dirty="0">
              <a:solidFill>
                <a:srgbClr val="FFC000"/>
              </a:solidFill>
            </a:endParaRPr>
          </a:p>
        </p:txBody>
      </p:sp>
    </p:spTree>
    <p:extLst>
      <p:ext uri="{BB962C8B-B14F-4D97-AF65-F5344CB8AC3E}">
        <p14:creationId xmlns:p14="http://schemas.microsoft.com/office/powerpoint/2010/main" val="351915845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253711"/>
          </a:xfrm>
        </p:spPr>
        <p:txBody>
          <a:bodyPr/>
          <a:lstStyle/>
          <a:p>
            <a:r>
              <a:rPr lang="en-US" dirty="0"/>
              <a:t>Modify the ARM template to replace the existing two virtual machines with a VM Scale Set</a:t>
            </a:r>
          </a:p>
          <a:p>
            <a:r>
              <a:rPr lang="en-US" dirty="0"/>
              <a:t>Configure the VMSS to have two instances</a:t>
            </a:r>
          </a:p>
          <a:p>
            <a:r>
              <a:rPr lang="en-US" dirty="0"/>
              <a:t>Ensure the load balancer is configured to allow you to SSH to the VMs in the scale set.</a:t>
            </a:r>
          </a:p>
        </p:txBody>
      </p:sp>
      <p:sp>
        <p:nvSpPr>
          <p:cNvPr id="3" name="Title 2"/>
          <p:cNvSpPr>
            <a:spLocks noGrp="1"/>
          </p:cNvSpPr>
          <p:nvPr>
            <p:ph type="title"/>
          </p:nvPr>
        </p:nvSpPr>
        <p:spPr/>
        <p:txBody>
          <a:bodyPr/>
          <a:lstStyle/>
          <a:p>
            <a:r>
              <a:rPr lang="en-US" dirty="0"/>
              <a:t>Challenge #10</a:t>
            </a:r>
            <a:br>
              <a:rPr lang="en-US" dirty="0"/>
            </a:br>
            <a:r>
              <a:rPr lang="en-US" sz="3600" dirty="0">
                <a:solidFill>
                  <a:srgbClr val="0078D7"/>
                </a:solidFill>
              </a:rPr>
              <a:t>A better way to HA</a:t>
            </a:r>
            <a:endParaRPr lang="en-US" dirty="0">
              <a:solidFill>
                <a:srgbClr val="0078D7"/>
              </a:solidFill>
            </a:endParaRPr>
          </a:p>
        </p:txBody>
      </p:sp>
    </p:spTree>
    <p:extLst>
      <p:ext uri="{BB962C8B-B14F-4D97-AF65-F5344CB8AC3E}">
        <p14:creationId xmlns:p14="http://schemas.microsoft.com/office/powerpoint/2010/main" val="24151136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23915"/>
          </a:xfrm>
        </p:spPr>
        <p:txBody>
          <a:bodyPr/>
          <a:lstStyle/>
          <a:p>
            <a:r>
              <a:rPr lang="en-US" dirty="0"/>
              <a:t>ARM Templates:</a:t>
            </a:r>
            <a:br>
              <a:rPr lang="en-US" dirty="0"/>
            </a:br>
            <a:r>
              <a:rPr lang="en-US" sz="6000" dirty="0">
                <a:solidFill>
                  <a:srgbClr val="FFC000"/>
                </a:solidFill>
              </a:rPr>
              <a:t>Configuration management via custom script extension</a:t>
            </a:r>
            <a:endParaRPr lang="en-US" dirty="0">
              <a:solidFill>
                <a:srgbClr val="FFC000"/>
              </a:solidFill>
            </a:endParaRPr>
          </a:p>
        </p:txBody>
      </p:sp>
    </p:spTree>
    <p:extLst>
      <p:ext uri="{BB962C8B-B14F-4D97-AF65-F5344CB8AC3E}">
        <p14:creationId xmlns:p14="http://schemas.microsoft.com/office/powerpoint/2010/main" val="30006102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795013"/>
          </a:xfrm>
        </p:spPr>
        <p:txBody>
          <a:bodyPr/>
          <a:lstStyle/>
          <a:p>
            <a:r>
              <a:rPr lang="en-US" dirty="0"/>
              <a:t>Extend template to configure the VMs in the scale set as webservers</a:t>
            </a:r>
          </a:p>
          <a:p>
            <a:r>
              <a:rPr lang="en-US" dirty="0"/>
              <a:t>VM Requirements:</a:t>
            </a:r>
          </a:p>
          <a:p>
            <a:pPr lvl="1"/>
            <a:r>
              <a:rPr lang="en-US" dirty="0"/>
              <a:t>Linux VM (Ubuntu)</a:t>
            </a:r>
          </a:p>
          <a:p>
            <a:pPr lvl="1"/>
            <a:r>
              <a:rPr lang="en-US" dirty="0"/>
              <a:t>Apache website</a:t>
            </a:r>
          </a:p>
          <a:p>
            <a:pPr lvl="1"/>
            <a:r>
              <a:rPr lang="en-US" dirty="0"/>
              <a:t>Pull website config from: </a:t>
            </a:r>
            <a:r>
              <a:rPr lang="en-US" sz="2000" dirty="0">
                <a:hlinkClick r:id="rId3"/>
              </a:rPr>
              <a:t>https://raw.githubusercontent.com/microsoft/WhatTheHack/master/011-InfraAsCode-ARM-DSC/Student/Resources/ARM-Challenge-10/install_apache_vmss.sh</a:t>
            </a:r>
            <a:endParaRPr lang="en-US" dirty="0"/>
          </a:p>
        </p:txBody>
      </p:sp>
      <p:sp>
        <p:nvSpPr>
          <p:cNvPr id="3" name="Title 2"/>
          <p:cNvSpPr>
            <a:spLocks noGrp="1"/>
          </p:cNvSpPr>
          <p:nvPr>
            <p:ph type="title"/>
          </p:nvPr>
        </p:nvSpPr>
        <p:spPr/>
        <p:txBody>
          <a:bodyPr/>
          <a:lstStyle/>
          <a:p>
            <a:r>
              <a:rPr lang="en-US" dirty="0"/>
              <a:t>Challenge #11</a:t>
            </a:r>
            <a:br>
              <a:rPr lang="en-US" dirty="0"/>
            </a:br>
            <a:r>
              <a:rPr lang="en-US" sz="3600" dirty="0">
                <a:solidFill>
                  <a:srgbClr val="0078D7"/>
                </a:solidFill>
              </a:rPr>
              <a:t>Configure the VM</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 script extensions, globally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2778664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Advanced Feature:</a:t>
            </a:r>
            <a:br>
              <a:rPr lang="en-US" dirty="0"/>
            </a:br>
            <a:r>
              <a:rPr lang="en-US" sz="6000" dirty="0">
                <a:solidFill>
                  <a:srgbClr val="FFC000"/>
                </a:solidFill>
              </a:rPr>
              <a:t>Linked Templates</a:t>
            </a:r>
            <a:endParaRPr lang="en-US" dirty="0">
              <a:solidFill>
                <a:srgbClr val="FFC000"/>
              </a:solidFill>
            </a:endParaRPr>
          </a:p>
        </p:txBody>
      </p:sp>
    </p:spTree>
    <p:extLst>
      <p:ext uri="{BB962C8B-B14F-4D97-AF65-F5344CB8AC3E}">
        <p14:creationId xmlns:p14="http://schemas.microsoft.com/office/powerpoint/2010/main" val="1936457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69"/>
            <a:ext cx="10515600" cy="1325563"/>
          </a:xfrm>
        </p:spPr>
        <p:txBody>
          <a:bodyPr/>
          <a:lstStyle/>
          <a:p>
            <a:r>
              <a:rPr lang="en-US" dirty="0">
                <a:latin typeface="Segoe UI Light" panose="020B0502040204020203" pitchFamily="34" charset="0"/>
                <a:cs typeface="Segoe UI Light" panose="020B0502040204020203" pitchFamily="34" charset="0"/>
              </a:rPr>
              <a:t>Linked/Nested Templates</a:t>
            </a:r>
          </a:p>
        </p:txBody>
      </p:sp>
      <p:sp>
        <p:nvSpPr>
          <p:cNvPr id="3" name="Content Placeholder 2"/>
          <p:cNvSpPr>
            <a:spLocks noGrp="1"/>
          </p:cNvSpPr>
          <p:nvPr>
            <p:ph idx="1"/>
          </p:nvPr>
        </p:nvSpPr>
        <p:spPr>
          <a:xfrm>
            <a:off x="838200" y="1524150"/>
            <a:ext cx="10515600" cy="5050514"/>
          </a:xfrm>
        </p:spPr>
        <p:txBody>
          <a:bodyPr>
            <a:normAutofit fontScale="85000" lnSpcReduction="20000"/>
          </a:bodyPr>
          <a:lstStyle/>
          <a:p>
            <a:r>
              <a:rPr lang="en-US" sz="3600" dirty="0">
                <a:latin typeface="Segoe UI Light" panose="020B0502040204020203" pitchFamily="34" charset="0"/>
                <a:cs typeface="Segoe UI Light" panose="020B0502040204020203" pitchFamily="34" charset="0"/>
              </a:rPr>
              <a:t>Useful for “separation of duties” (e.g. network team responsible for network templates, </a:t>
            </a:r>
            <a:r>
              <a:rPr lang="en-US" sz="3600" dirty="0" err="1">
                <a:latin typeface="Segoe UI Light" panose="020B0502040204020203" pitchFamily="34" charset="0"/>
                <a:cs typeface="Segoe UI Light" panose="020B0502040204020203" pitchFamily="34" charset="0"/>
              </a:rPr>
              <a:t>etc</a:t>
            </a:r>
            <a:r>
              <a:rPr lang="en-US" sz="3600" dirty="0">
                <a:latin typeface="Segoe UI Light" panose="020B0502040204020203" pitchFamily="34" charset="0"/>
                <a:cs typeface="Segoe UI Light" panose="020B0502040204020203" pitchFamily="34" charset="0"/>
              </a:rPr>
              <a:t>)</a:t>
            </a:r>
          </a:p>
          <a:p>
            <a:r>
              <a:rPr lang="en-US" sz="3600" dirty="0">
                <a:latin typeface="Segoe UI Light" panose="020B0502040204020203" pitchFamily="34" charset="0"/>
                <a:cs typeface="Segoe UI Light" panose="020B0502040204020203" pitchFamily="34" charset="0"/>
              </a:rPr>
              <a:t>Linked templates </a:t>
            </a:r>
            <a:r>
              <a:rPr lang="en-US" sz="3600" dirty="0">
                <a:highlight>
                  <a:srgbClr val="FFFF00"/>
                </a:highlight>
                <a:latin typeface="Segoe UI Light" panose="020B0502040204020203" pitchFamily="34" charset="0"/>
                <a:cs typeface="Segoe UI Light" panose="020B0502040204020203" pitchFamily="34" charset="0"/>
              </a:rPr>
              <a:t>cannot be local</a:t>
            </a:r>
            <a:r>
              <a:rPr lang="en-US" sz="3600" dirty="0">
                <a:latin typeface="Segoe UI Light" panose="020B0502040204020203" pitchFamily="34" charset="0"/>
                <a:cs typeface="Segoe UI Light" panose="020B0502040204020203" pitchFamily="34" charset="0"/>
              </a:rPr>
              <a:t>. </a:t>
            </a:r>
          </a:p>
          <a:p>
            <a:r>
              <a:rPr lang="en-US" sz="3600" dirty="0">
                <a:latin typeface="Segoe UI Light" panose="020B0502040204020203" pitchFamily="34" charset="0"/>
                <a:cs typeface="Segoe UI Light" panose="020B0502040204020203" pitchFamily="34" charset="0"/>
              </a:rPr>
              <a:t>Linked templates must be ‘staged’ at an http endpoint for the Azure Resource Manager to access them.</a:t>
            </a:r>
          </a:p>
          <a:p>
            <a:r>
              <a:rPr lang="en-US" sz="3600" dirty="0">
                <a:latin typeface="Segoe UI Light" panose="020B0502040204020203" pitchFamily="34" charset="0"/>
                <a:cs typeface="Segoe UI Light" panose="020B0502040204020203" pitchFamily="34" charset="0"/>
              </a:rPr>
              <a:t>Use a storage account or git repo for staging</a:t>
            </a:r>
          </a:p>
          <a:p>
            <a:r>
              <a:rPr lang="en-US" sz="3600" dirty="0">
                <a:latin typeface="Segoe UI Light" panose="020B0502040204020203" pitchFamily="34" charset="0"/>
                <a:cs typeface="Segoe UI Light" panose="020B0502040204020203" pitchFamily="34" charset="0"/>
              </a:rPr>
              <a:t>You can pass parameters directly to the linked template as you would the parent template</a:t>
            </a:r>
          </a:p>
          <a:p>
            <a:pPr marL="0" indent="0">
              <a:buNone/>
            </a:pPr>
            <a:r>
              <a:rPr lang="en-US" sz="2600" dirty="0">
                <a:latin typeface="Courier New" panose="02070309020205020404" pitchFamily="49" charset="0"/>
                <a:cs typeface="Courier New" panose="02070309020205020404" pitchFamily="49" charset="0"/>
              </a:rPr>
              <a:t>{</a:t>
            </a:r>
          </a:p>
          <a:p>
            <a:pPr marL="457200" lvl="1" indent="0">
              <a:buNone/>
            </a:pPr>
            <a:r>
              <a:rPr lang="en-US" sz="2200" dirty="0">
                <a:latin typeface="Courier New" panose="02070309020205020404" pitchFamily="49" charset="0"/>
                <a:cs typeface="Courier New" panose="02070309020205020404" pitchFamily="49" charset="0"/>
              </a:rPr>
              <a:t>"type": "</a:t>
            </a:r>
            <a:r>
              <a:rPr lang="en-US" sz="2200" dirty="0" err="1">
                <a:latin typeface="Courier New" panose="02070309020205020404" pitchFamily="49" charset="0"/>
                <a:cs typeface="Courier New" panose="02070309020205020404" pitchFamily="49" charset="0"/>
              </a:rPr>
              <a:t>Microsoft.Resources</a:t>
            </a:r>
            <a:r>
              <a:rPr lang="en-US" sz="2200" dirty="0">
                <a:latin typeface="Courier New" panose="02070309020205020404" pitchFamily="49" charset="0"/>
                <a:cs typeface="Courier New" panose="02070309020205020404" pitchFamily="49" charset="0"/>
              </a:rPr>
              <a:t>/deployments",</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endParaRPr lang="en-US" sz="1700" dirty="0">
              <a:hlinkClick r:id="" action="ppaction://noaction"/>
            </a:endParaRPr>
          </a:p>
          <a:p>
            <a:pPr marL="0" indent="0">
              <a:buNone/>
            </a:pPr>
            <a:r>
              <a:rPr lang="en-US" sz="1700" dirty="0">
                <a:hlinkClick r:id="" action="ppaction://noaction"/>
              </a:rPr>
              <a:t>https://docs.microsoft.com/en-us/azure/azure-resource-manager/resource-group-template-functions-deployment</a:t>
            </a:r>
            <a:endParaRPr lang="en-US" sz="1700" dirty="0"/>
          </a:p>
        </p:txBody>
      </p:sp>
    </p:spTree>
    <p:extLst>
      <p:ext uri="{BB962C8B-B14F-4D97-AF65-F5344CB8AC3E}">
        <p14:creationId xmlns:p14="http://schemas.microsoft.com/office/powerpoint/2010/main" val="1872148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586287" cy="4755212"/>
          </a:xfrm>
        </p:spPr>
        <p:txBody>
          <a:bodyPr>
            <a:normAutofit/>
          </a:bodyPr>
          <a:lstStyle/>
          <a:p>
            <a:r>
              <a:rPr lang="en-US" dirty="0"/>
              <a:t>3</a:t>
            </a:r>
            <a:r>
              <a:rPr lang="en-US" baseline="30000" dirty="0"/>
              <a:t>rd</a:t>
            </a:r>
            <a:r>
              <a:rPr lang="en-US" dirty="0"/>
              <a:t> Party</a:t>
            </a:r>
          </a:p>
          <a:p>
            <a:r>
              <a:rPr lang="en-US" dirty="0"/>
              <a:t>Configuration Management &amp;  Orchestration</a:t>
            </a:r>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err="1">
                <a:solidFill>
                  <a:srgbClr val="505050"/>
                </a:solidFill>
              </a:rPr>
              <a:t>Ansible</a:t>
            </a:r>
            <a:endParaRPr lang="en-US" sz="2853" dirty="0">
              <a:solidFill>
                <a:srgbClr val="505050"/>
              </a:solidFill>
            </a:endParaRP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Configuration Management &amp; Orchestration</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Agentless architecture over SSH / </a:t>
            </a:r>
            <a:r>
              <a:rPr lang="en-US" sz="1400" dirty="0" err="1">
                <a:solidFill>
                  <a:srgbClr val="505050"/>
                </a:solidFill>
                <a:latin typeface="Segoe UI"/>
              </a:rPr>
              <a:t>WinRM</a:t>
            </a:r>
            <a:endParaRPr lang="en-US" sz="1400" dirty="0">
              <a:solidFill>
                <a:srgbClr val="505050"/>
              </a:solidFill>
              <a:latin typeface="Segoe UI"/>
            </a:endParaRPr>
          </a:p>
          <a:p>
            <a:pPr marL="557784" lvl="1" indent="-283464">
              <a:spcBef>
                <a:spcPts val="0"/>
              </a:spcBef>
              <a:spcAft>
                <a:spcPts val="600"/>
              </a:spcAft>
              <a:buFont typeface="Arial" panose="020B0604020202020204" pitchFamily="34" charset="0"/>
              <a:buChar char="•"/>
            </a:pPr>
            <a:r>
              <a:rPr lang="en-US" sz="1400" dirty="0">
                <a:solidFill>
                  <a:srgbClr val="505050"/>
                </a:solidFill>
                <a:latin typeface="Segoe UI"/>
              </a:rPr>
              <a:t>Benefit of more easily integrating existing environments</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YAML based “Playbooks” to define automation tasks as code</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Project now run by Red Hat</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3"/>
              </a:rPr>
              <a:t>https://docs.microsoft.com/en-us/azure/virtual-machines/linux/ansible-create-complete-vm</a:t>
            </a:r>
            <a:r>
              <a:rPr lang="en-US" sz="1400" dirty="0">
                <a:solidFill>
                  <a:srgbClr val="505050"/>
                </a:solidFill>
                <a:latin typeface="Segoe UI"/>
              </a:rPr>
              <a:t> </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4"/>
              </a:rPr>
              <a:t>https://docs.ansible.com/ansible/guide_azure.html</a:t>
            </a:r>
            <a:endParaRPr lang="en-US" sz="1400" spc="-60" dirty="0">
              <a:solidFill>
                <a:srgbClr val="505050"/>
              </a:solidFill>
              <a:latin typeface="Segoe UI"/>
            </a:endParaRPr>
          </a:p>
          <a:p>
            <a:pPr lvl="0" defTabSz="931591">
              <a:spcBef>
                <a:spcPts val="1019"/>
              </a:spcBef>
              <a:spcAft>
                <a:spcPts val="611"/>
              </a:spcAft>
            </a:pPr>
            <a:r>
              <a:rPr lang="en-US" sz="2853" dirty="0">
                <a:solidFill>
                  <a:srgbClr val="505050"/>
                </a:solidFill>
              </a:rPr>
              <a:t>Chef Server</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Configuration Management</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Integrates in to Chef’s Automate offering, available in Azure Marketplace</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rPr>
              <a:t>YAML/JSON based “Cookbooks” to define automation tasks as code</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Agent based, requires an agent installed on managed servers.</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hlinkClick r:id="rId5"/>
              </a:rPr>
              <a:t>https://www.chef.io/implementations/azure/</a:t>
            </a:r>
            <a:r>
              <a:rPr lang="en-US" sz="1400" dirty="0">
                <a:solidFill>
                  <a:srgbClr val="505050"/>
                </a:solidFill>
                <a:latin typeface="Segoe UI"/>
              </a:rPr>
              <a:t> </a:t>
            </a:r>
          </a:p>
          <a:p>
            <a:pPr marL="285750" lvl="0" indent="-285750">
              <a:lnSpc>
                <a:spcPct val="120000"/>
              </a:lnSpc>
              <a:spcBef>
                <a:spcPts val="0"/>
              </a:spcBef>
              <a:spcAft>
                <a:spcPts val="0"/>
              </a:spcAft>
              <a:buFont typeface="Arial" panose="020B0604020202020204" pitchFamily="34" charset="0"/>
              <a:buChar char="•"/>
            </a:pPr>
            <a:endParaRPr lang="en-US" sz="1400" dirty="0">
              <a:solidFill>
                <a:srgbClr val="505050"/>
              </a:solidFill>
              <a:latin typeface="Segoe UI"/>
            </a:endParaRPr>
          </a:p>
        </p:txBody>
      </p:sp>
      <p:pic>
        <p:nvPicPr>
          <p:cNvPr id="8" name="Picture 7">
            <a:extLst>
              <a:ext uri="{FF2B5EF4-FFF2-40B4-BE49-F238E27FC236}">
                <a16:creationId xmlns:a16="http://schemas.microsoft.com/office/drawing/2014/main" id="{7A29BA25-1C74-4D38-9844-F966A5AA28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23466" y="314494"/>
            <a:ext cx="691243" cy="849889"/>
          </a:xfrm>
          <a:prstGeom prst="rect">
            <a:avLst/>
          </a:prstGeom>
        </p:spPr>
      </p:pic>
      <p:pic>
        <p:nvPicPr>
          <p:cNvPr id="9" name="Picture 8">
            <a:extLst>
              <a:ext uri="{FF2B5EF4-FFF2-40B4-BE49-F238E27FC236}">
                <a16:creationId xmlns:a16="http://schemas.microsoft.com/office/drawing/2014/main" id="{1130E025-CE75-44CF-BC6B-ECCE4FBD667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5645" y="3258079"/>
            <a:ext cx="1016657" cy="1002029"/>
          </a:xfrm>
          <a:prstGeom prst="rect">
            <a:avLst/>
          </a:prstGeom>
        </p:spPr>
      </p:pic>
    </p:spTree>
    <p:extLst>
      <p:ext uri="{BB962C8B-B14F-4D97-AF65-F5344CB8AC3E}">
        <p14:creationId xmlns:p14="http://schemas.microsoft.com/office/powerpoint/2010/main" val="2742023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a:stretch>
            <a:fillRect/>
          </a:stretch>
        </p:blipFill>
        <p:spPr>
          <a:xfrm>
            <a:off x="1102289" y="263956"/>
            <a:ext cx="9839195" cy="6394924"/>
          </a:xfrm>
          <a:prstGeom prst="rect">
            <a:avLst/>
          </a:prstGeom>
        </p:spPr>
      </p:pic>
      <p:sp>
        <p:nvSpPr>
          <p:cNvPr id="2" name="TextBox 1">
            <a:extLst>
              <a:ext uri="{FF2B5EF4-FFF2-40B4-BE49-F238E27FC236}">
                <a16:creationId xmlns:a16="http://schemas.microsoft.com/office/drawing/2014/main" id="{416E9F24-8076-4AE0-80FB-F1BBB8506C5E}"/>
              </a:ext>
            </a:extLst>
          </p:cNvPr>
          <p:cNvSpPr txBox="1"/>
          <p:nvPr/>
        </p:nvSpPr>
        <p:spPr>
          <a:xfrm rot="16200000">
            <a:off x="-2622050" y="2915867"/>
            <a:ext cx="6319485" cy="1015663"/>
          </a:xfrm>
          <a:prstGeom prst="rect">
            <a:avLst/>
          </a:prstGeom>
          <a:noFill/>
        </p:spPr>
        <p:txBody>
          <a:bodyPr wrap="square" rtlCol="0">
            <a:spAutoFit/>
          </a:bodyPr>
          <a:lstStyle/>
          <a:p>
            <a:pPr algn="r"/>
            <a:r>
              <a:rPr lang="en-US" sz="6000" dirty="0">
                <a:latin typeface="Segoe UI Light" panose="020B0502040204020203" pitchFamily="34" charset="0"/>
                <a:cs typeface="Segoe UI Light" panose="020B0502040204020203" pitchFamily="34" charset="0"/>
              </a:rPr>
              <a:t>Example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2732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about linking to “private” templates?</a:t>
            </a:r>
          </a:p>
        </p:txBody>
      </p:sp>
      <p:sp>
        <p:nvSpPr>
          <p:cNvPr id="3" name="Content Placeholder 2"/>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We can do this with a SAS token!</a:t>
            </a:r>
          </a:p>
          <a:p>
            <a:r>
              <a:rPr lang="en-US" dirty="0">
                <a:latin typeface="Segoe UI Light" panose="020B0502040204020203" pitchFamily="34" charset="0"/>
                <a:cs typeface="Segoe UI Light" panose="020B0502040204020203" pitchFamily="34" charset="0"/>
              </a:rPr>
              <a:t>Generate a SAS token on the container where your “private” template will be staged.</a:t>
            </a:r>
          </a:p>
          <a:p>
            <a:r>
              <a:rPr lang="en-US" dirty="0">
                <a:latin typeface="Segoe UI Light" panose="020B0502040204020203" pitchFamily="34" charset="0"/>
                <a:cs typeface="Segoe UI Light" panose="020B0502040204020203" pitchFamily="34" charset="0"/>
              </a:rPr>
              <a:t>Pass the blob container URL &amp; SAS token as parameters</a:t>
            </a:r>
          </a:p>
          <a:p>
            <a:r>
              <a:rPr lang="en-US" dirty="0">
                <a:latin typeface="Segoe UI Light" panose="020B0502040204020203" pitchFamily="34" charset="0"/>
                <a:cs typeface="Segoe UI Light" panose="020B0502040204020203" pitchFamily="34" charset="0"/>
              </a:rPr>
              <a:t>Concatenate the container URL, template filename, and SAS token to construct the </a:t>
            </a:r>
            <a:r>
              <a:rPr lang="en-US" dirty="0" err="1">
                <a:latin typeface="Segoe UI Light" panose="020B0502040204020203" pitchFamily="34" charset="0"/>
                <a:cs typeface="Segoe UI Light" panose="020B0502040204020203" pitchFamily="34" charset="0"/>
              </a:rPr>
              <a:t>templateLink</a:t>
            </a:r>
            <a:r>
              <a:rPr lang="en-US" dirty="0">
                <a:latin typeface="Segoe UI Light" panose="020B0502040204020203" pitchFamily="34" charset="0"/>
                <a:cs typeface="Segoe UI Light" panose="020B0502040204020203" pitchFamily="34" charset="0"/>
              </a:rPr>
              <a:t> URI property</a:t>
            </a:r>
          </a:p>
          <a:p>
            <a:pPr lvl="1"/>
            <a:endParaRPr lang="en-US" dirty="0"/>
          </a:p>
          <a:p>
            <a:pPr marL="0" indent="0">
              <a:buNone/>
            </a:pPr>
            <a:r>
              <a:rPr lang="en-US" sz="2000" dirty="0">
                <a:hlinkClick r:id="rId3"/>
              </a:rPr>
              <a:t>https://docs.microsoft.com/en-us/azure/azure-resource-manager/resource-group-linked-templates</a:t>
            </a:r>
          </a:p>
          <a:p>
            <a:pPr marL="0" indent="0">
              <a:buNone/>
            </a:pPr>
            <a:r>
              <a:rPr lang="en-US" sz="2000" dirty="0">
                <a:hlinkClick r:id="rId4"/>
              </a:rPr>
              <a:t>https://docs.microsoft.com/en-us/azure/storage/storage-dotnet-shared-access-signature-part-1</a:t>
            </a:r>
            <a:endParaRPr lang="en-US" sz="2000" dirty="0"/>
          </a:p>
        </p:txBody>
      </p:sp>
    </p:spTree>
    <p:extLst>
      <p:ext uri="{BB962C8B-B14F-4D97-AF65-F5344CB8AC3E}">
        <p14:creationId xmlns:p14="http://schemas.microsoft.com/office/powerpoint/2010/main" val="39207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917804"/>
          </a:xfrm>
        </p:spPr>
        <p:txBody>
          <a:bodyPr/>
          <a:lstStyle/>
          <a:p>
            <a:r>
              <a:rPr lang="en-US" dirty="0"/>
              <a:t>Pull out the </a:t>
            </a:r>
            <a:r>
              <a:rPr lang="en-US" dirty="0" err="1"/>
              <a:t>VNet</a:t>
            </a:r>
            <a:r>
              <a:rPr lang="en-US" dirty="0"/>
              <a:t> &amp; NSG into their own template</a:t>
            </a:r>
          </a:p>
          <a:p>
            <a:r>
              <a:rPr lang="en-US" dirty="0"/>
              <a:t>Keep the VM (and its dependencies– NIC, PIP, </a:t>
            </a:r>
            <a:r>
              <a:rPr lang="en-US" dirty="0" err="1"/>
              <a:t>etc</a:t>
            </a:r>
            <a:r>
              <a:rPr lang="en-US" dirty="0"/>
              <a:t>) in its own template</a:t>
            </a:r>
          </a:p>
          <a:p>
            <a:r>
              <a:rPr lang="en-US" dirty="0"/>
              <a:t>Create a new “master” template that calls the Networking template, then the VM template</a:t>
            </a:r>
          </a:p>
          <a:p>
            <a:pPr marL="0" indent="0">
              <a:buNone/>
            </a:pPr>
            <a:endParaRPr lang="en-US" dirty="0"/>
          </a:p>
        </p:txBody>
      </p:sp>
      <p:sp>
        <p:nvSpPr>
          <p:cNvPr id="3" name="Title 2"/>
          <p:cNvSpPr>
            <a:spLocks noGrp="1"/>
          </p:cNvSpPr>
          <p:nvPr>
            <p:ph type="title"/>
          </p:nvPr>
        </p:nvSpPr>
        <p:spPr/>
        <p:txBody>
          <a:bodyPr/>
          <a:lstStyle/>
          <a:p>
            <a:r>
              <a:rPr lang="en-US" dirty="0"/>
              <a:t>Challenge #12</a:t>
            </a:r>
            <a:br>
              <a:rPr lang="en-US" dirty="0"/>
            </a:br>
            <a:r>
              <a:rPr lang="en-US" sz="3600" dirty="0">
                <a:solidFill>
                  <a:srgbClr val="0078D7"/>
                </a:solidFill>
              </a:rPr>
              <a:t>Break it up!</a:t>
            </a:r>
            <a:endParaRPr lang="en-US" dirty="0">
              <a:solidFill>
                <a:srgbClr val="0078D7"/>
              </a:solidFill>
            </a:endParaRPr>
          </a:p>
        </p:txBody>
      </p:sp>
    </p:spTree>
    <p:extLst>
      <p:ext uri="{BB962C8B-B14F-4D97-AF65-F5344CB8AC3E}">
        <p14:creationId xmlns:p14="http://schemas.microsoft.com/office/powerpoint/2010/main" val="346314100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9447" y="2848039"/>
            <a:ext cx="10433105" cy="1161921"/>
          </a:xfrm>
        </p:spPr>
        <p:txBody>
          <a:bodyPr/>
          <a:lstStyle/>
          <a:p>
            <a:r>
              <a:rPr lang="en-US" dirty="0"/>
              <a:t>Desired State Configuration</a:t>
            </a:r>
          </a:p>
        </p:txBody>
      </p:sp>
    </p:spTree>
    <p:extLst>
      <p:ext uri="{BB962C8B-B14F-4D97-AF65-F5344CB8AC3E}">
        <p14:creationId xmlns:p14="http://schemas.microsoft.com/office/powerpoint/2010/main" val="16091883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831096"/>
          </a:xfrm>
        </p:spPr>
        <p:txBody>
          <a:bodyPr/>
          <a:lstStyle/>
          <a:p>
            <a:r>
              <a:rPr lang="en-US" dirty="0"/>
              <a:t>What is DSC?</a:t>
            </a:r>
          </a:p>
          <a:p>
            <a:r>
              <a:rPr lang="en-US" dirty="0"/>
              <a:t>How do you use it?</a:t>
            </a:r>
          </a:p>
          <a:p>
            <a:r>
              <a:rPr lang="en-US" dirty="0"/>
              <a:t>What are DSC Resources</a:t>
            </a:r>
          </a:p>
          <a:p>
            <a:r>
              <a:rPr lang="en-US" dirty="0"/>
              <a:t>Code snippet of DSC script</a:t>
            </a:r>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Demo here…</a:t>
            </a:r>
            <a:endParaRPr lang="en-US" dirty="0">
              <a:solidFill>
                <a:srgbClr val="0078D7"/>
              </a:solidFill>
            </a:endParaRPr>
          </a:p>
        </p:txBody>
      </p:sp>
    </p:spTree>
    <p:extLst>
      <p:ext uri="{BB962C8B-B14F-4D97-AF65-F5344CB8AC3E}">
        <p14:creationId xmlns:p14="http://schemas.microsoft.com/office/powerpoint/2010/main" val="240210217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2" y="1754966"/>
            <a:ext cx="6211072" cy="4992136"/>
          </a:xfrm>
        </p:spPr>
        <p:txBody>
          <a:bodyPr/>
          <a:lstStyle/>
          <a:p>
            <a:r>
              <a:rPr lang="en-US" sz="2000" dirty="0"/>
              <a:t>Archive Resource</a:t>
            </a:r>
          </a:p>
          <a:p>
            <a:r>
              <a:rPr lang="en-US" sz="2000" dirty="0"/>
              <a:t>Environment Resource</a:t>
            </a:r>
          </a:p>
          <a:p>
            <a:r>
              <a:rPr lang="en-US" sz="2000" dirty="0"/>
              <a:t>File Resource</a:t>
            </a:r>
          </a:p>
          <a:p>
            <a:r>
              <a:rPr lang="en-US" sz="2000" dirty="0"/>
              <a:t>Group Resource</a:t>
            </a:r>
          </a:p>
          <a:p>
            <a:r>
              <a:rPr lang="en-US" sz="2000" dirty="0"/>
              <a:t>Log Resource</a:t>
            </a:r>
          </a:p>
          <a:p>
            <a:r>
              <a:rPr lang="en-US" sz="2000" dirty="0"/>
              <a:t>Package Resource</a:t>
            </a:r>
          </a:p>
          <a:p>
            <a:r>
              <a:rPr lang="en-US" sz="2000" dirty="0"/>
              <a:t>Registry Resource</a:t>
            </a:r>
          </a:p>
          <a:p>
            <a:r>
              <a:rPr lang="en-US" sz="2000" dirty="0"/>
              <a:t>Script Resource</a:t>
            </a:r>
          </a:p>
          <a:p>
            <a:r>
              <a:rPr lang="en-US" sz="2000" dirty="0"/>
              <a:t>Service Resource</a:t>
            </a:r>
          </a:p>
          <a:p>
            <a:r>
              <a:rPr lang="en-US" sz="2000" dirty="0"/>
              <a:t>User Resource</a:t>
            </a:r>
          </a:p>
          <a:p>
            <a:r>
              <a:rPr lang="en-US" sz="2000" dirty="0" err="1"/>
              <a:t>WindowsFeature</a:t>
            </a:r>
            <a:r>
              <a:rPr lang="en-US" sz="2000" dirty="0"/>
              <a:t> Resource</a:t>
            </a:r>
          </a:p>
          <a:p>
            <a:r>
              <a:rPr lang="en-US" sz="2000" dirty="0" err="1"/>
              <a:t>WindowsProcess</a:t>
            </a:r>
            <a:r>
              <a:rPr lang="en-US" sz="2000" dirty="0"/>
              <a:t> Resource</a:t>
            </a:r>
            <a:endParaRPr lang="en-US" sz="1800" dirty="0"/>
          </a:p>
          <a:p>
            <a:r>
              <a:rPr lang="en-US" sz="2800" dirty="0"/>
              <a:t>Built in DSC Resources: </a:t>
            </a:r>
            <a:br>
              <a:rPr lang="en-US" sz="3600" dirty="0">
                <a:hlinkClick r:id="rId3"/>
              </a:rPr>
            </a:br>
            <a:r>
              <a:rPr lang="en-US" sz="1600" dirty="0">
                <a:hlinkClick r:id="rId3"/>
              </a:rPr>
              <a:t>https://docs.microsoft.com/en-us/powershell/dsc/builtinresource</a:t>
            </a:r>
            <a:r>
              <a:rPr lang="en-US" sz="1600" dirty="0"/>
              <a:t> </a:t>
            </a:r>
            <a:endParaRPr lang="en-US" sz="3600" dirty="0"/>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Built in DSC Resources…</a:t>
            </a:r>
            <a:endParaRPr lang="en-US" dirty="0">
              <a:solidFill>
                <a:srgbClr val="0078D7"/>
              </a:solidFill>
            </a:endParaRPr>
          </a:p>
        </p:txBody>
      </p:sp>
      <p:pic>
        <p:nvPicPr>
          <p:cNvPr id="5" name="Picture 4" descr="A screenshot of a cell phone&#10;&#10;Description generated with very high confidence">
            <a:extLst>
              <a:ext uri="{FF2B5EF4-FFF2-40B4-BE49-F238E27FC236}">
                <a16:creationId xmlns:a16="http://schemas.microsoft.com/office/drawing/2014/main" id="{77198D59-9AEF-47C5-BF98-5408354818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88785" y="1405934"/>
            <a:ext cx="5000625" cy="5162550"/>
          </a:xfrm>
          <a:prstGeom prst="rect">
            <a:avLst/>
          </a:prstGeom>
        </p:spPr>
      </p:pic>
    </p:spTree>
    <p:extLst>
      <p:ext uri="{BB962C8B-B14F-4D97-AF65-F5344CB8AC3E}">
        <p14:creationId xmlns:p14="http://schemas.microsoft.com/office/powerpoint/2010/main" val="108148935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822037"/>
          </a:xfrm>
        </p:spPr>
        <p:txBody>
          <a:bodyPr/>
          <a:lstStyle/>
          <a:p>
            <a:r>
              <a:rPr lang="en-US" sz="3200" dirty="0"/>
              <a:t>Package DSC script (script.ps1) into archive (script.ps1.zip)</a:t>
            </a:r>
          </a:p>
          <a:p>
            <a:r>
              <a:rPr lang="en-US" sz="3200" dirty="0"/>
              <a:t>Deploy archive file to staging (artifact location/blob storage)</a:t>
            </a:r>
          </a:p>
          <a:p>
            <a:r>
              <a:rPr lang="en-US" sz="3200" dirty="0"/>
              <a:t>Provide </a:t>
            </a:r>
            <a:r>
              <a:rPr lang="en-US" sz="3200"/>
              <a:t>staging URI </a:t>
            </a:r>
            <a:r>
              <a:rPr lang="en-US" sz="3200" dirty="0"/>
              <a:t>to ARM template’s DSC Extension resource</a:t>
            </a:r>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What goes where…</a:t>
            </a:r>
            <a:endParaRPr lang="en-US" dirty="0">
              <a:solidFill>
                <a:srgbClr val="0078D7"/>
              </a:solidFill>
            </a:endParaRPr>
          </a:p>
        </p:txBody>
      </p:sp>
    </p:spTree>
    <p:extLst>
      <p:ext uri="{BB962C8B-B14F-4D97-AF65-F5344CB8AC3E}">
        <p14:creationId xmlns:p14="http://schemas.microsoft.com/office/powerpoint/2010/main" val="66520624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A329-A206-46BE-94E0-70A5DB263A16}"/>
              </a:ext>
            </a:extLst>
          </p:cNvPr>
          <p:cNvSpPr>
            <a:spLocks noGrp="1"/>
          </p:cNvSpPr>
          <p:nvPr>
            <p:ph type="title"/>
          </p:nvPr>
        </p:nvSpPr>
        <p:spPr/>
        <p:txBody>
          <a:bodyPr/>
          <a:lstStyle/>
          <a:p>
            <a:r>
              <a:rPr lang="en-US" dirty="0"/>
              <a:t>A File Server!!!</a:t>
            </a:r>
          </a:p>
        </p:txBody>
      </p:sp>
      <p:pic>
        <p:nvPicPr>
          <p:cNvPr id="4" name="Picture 3">
            <a:extLst>
              <a:ext uri="{FF2B5EF4-FFF2-40B4-BE49-F238E27FC236}">
                <a16:creationId xmlns:a16="http://schemas.microsoft.com/office/drawing/2014/main" id="{3B20004C-C069-415A-A8A1-EA762D9FB6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77076" y="391885"/>
            <a:ext cx="5305012" cy="6261652"/>
          </a:xfrm>
          <a:prstGeom prst="rect">
            <a:avLst/>
          </a:prstGeom>
        </p:spPr>
      </p:pic>
    </p:spTree>
    <p:extLst>
      <p:ext uri="{BB962C8B-B14F-4D97-AF65-F5344CB8AC3E}">
        <p14:creationId xmlns:p14="http://schemas.microsoft.com/office/powerpoint/2010/main" val="207595885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108608"/>
          </a:xfrm>
        </p:spPr>
        <p:txBody>
          <a:bodyPr/>
          <a:lstStyle/>
          <a:p>
            <a:r>
              <a:rPr lang="en-US" dirty="0"/>
              <a:t>Add a DSC extension to the ARM Template</a:t>
            </a:r>
          </a:p>
          <a:p>
            <a:r>
              <a:rPr lang="en-US" dirty="0"/>
              <a:t>Add a DSC script to add 3 folders to the C drive</a:t>
            </a:r>
          </a:p>
          <a:p>
            <a:pPr lvl="1"/>
            <a:r>
              <a:rPr lang="en-US" dirty="0"/>
              <a:t>Ex: “Folder1”, “Folder2”, “Folder3”</a:t>
            </a:r>
          </a:p>
          <a:p>
            <a:r>
              <a:rPr lang="en-US" dirty="0"/>
              <a:t>Go through the motions of packaging the DSC script up and deploying via blob storage</a:t>
            </a:r>
          </a:p>
        </p:txBody>
      </p:sp>
      <p:sp>
        <p:nvSpPr>
          <p:cNvPr id="3" name="Title 2"/>
          <p:cNvSpPr>
            <a:spLocks noGrp="1"/>
          </p:cNvSpPr>
          <p:nvPr>
            <p:ph type="title"/>
          </p:nvPr>
        </p:nvSpPr>
        <p:spPr/>
        <p:txBody>
          <a:bodyPr/>
          <a:lstStyle/>
          <a:p>
            <a:r>
              <a:rPr lang="en-US" dirty="0"/>
              <a:t>DSC Challenge #2</a:t>
            </a:r>
            <a:br>
              <a:rPr lang="en-US" dirty="0"/>
            </a:br>
            <a:r>
              <a:rPr lang="en-US" sz="3600" dirty="0">
                <a:solidFill>
                  <a:srgbClr val="0078D7"/>
                </a:solidFill>
              </a:rPr>
              <a:t>Hello World DSC</a:t>
            </a:r>
            <a:endParaRPr lang="en-US" dirty="0">
              <a:solidFill>
                <a:srgbClr val="0078D7"/>
              </a:solidFill>
            </a:endParaRPr>
          </a:p>
        </p:txBody>
      </p:sp>
    </p:spTree>
    <p:extLst>
      <p:ext uri="{BB962C8B-B14F-4D97-AF65-F5344CB8AC3E}">
        <p14:creationId xmlns:p14="http://schemas.microsoft.com/office/powerpoint/2010/main" val="426835177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495188"/>
          </a:xfrm>
        </p:spPr>
        <p:txBody>
          <a:bodyPr/>
          <a:lstStyle/>
          <a:p>
            <a:r>
              <a:rPr lang="en-US" dirty="0"/>
              <a:t>Browse PowerShell Gallery</a:t>
            </a:r>
          </a:p>
          <a:p>
            <a:r>
              <a:rPr lang="en-US" dirty="0"/>
              <a:t>Browse PowerShell </a:t>
            </a:r>
            <a:r>
              <a:rPr lang="en-US" dirty="0" err="1"/>
              <a:t>Github</a:t>
            </a:r>
            <a:r>
              <a:rPr lang="en-US" dirty="0"/>
              <a:t> Repo</a:t>
            </a:r>
          </a:p>
          <a:p>
            <a:r>
              <a:rPr lang="en-US" dirty="0"/>
              <a:t>Browse Azure </a:t>
            </a:r>
            <a:r>
              <a:rPr lang="en-US" dirty="0" err="1"/>
              <a:t>Quickstart</a:t>
            </a:r>
            <a:r>
              <a:rPr lang="en-US" dirty="0"/>
              <a:t> Templates</a:t>
            </a:r>
          </a:p>
          <a:p>
            <a:r>
              <a:rPr lang="en-US" dirty="0"/>
              <a:t>Google it* with Bing! </a:t>
            </a:r>
            <a:r>
              <a:rPr lang="en-US" sz="2000" dirty="0"/>
              <a:t>(*where ‘it’ is the task you want to configure with DSC)</a:t>
            </a:r>
          </a:p>
          <a:p>
            <a:r>
              <a:rPr lang="en-US" dirty="0"/>
              <a:t>Repeat!</a:t>
            </a:r>
          </a:p>
        </p:txBody>
      </p:sp>
      <p:sp>
        <p:nvSpPr>
          <p:cNvPr id="3" name="Title 2"/>
          <p:cNvSpPr>
            <a:spLocks noGrp="1"/>
          </p:cNvSpPr>
          <p:nvPr>
            <p:ph type="title"/>
          </p:nvPr>
        </p:nvSpPr>
        <p:spPr/>
        <p:txBody>
          <a:bodyPr/>
          <a:lstStyle/>
          <a:p>
            <a:r>
              <a:rPr lang="en-US" dirty="0"/>
              <a:t>Using DSC Resources</a:t>
            </a:r>
            <a:br>
              <a:rPr lang="en-US" dirty="0"/>
            </a:br>
            <a:r>
              <a:rPr lang="en-US" sz="3600" dirty="0">
                <a:solidFill>
                  <a:srgbClr val="0078D7"/>
                </a:solidFill>
              </a:rPr>
              <a:t>How to fish for new ones…</a:t>
            </a:r>
            <a:endParaRPr lang="en-US" dirty="0">
              <a:solidFill>
                <a:srgbClr val="0078D7"/>
              </a:solidFill>
            </a:endParaRPr>
          </a:p>
        </p:txBody>
      </p:sp>
    </p:spTree>
    <p:extLst>
      <p:ext uri="{BB962C8B-B14F-4D97-AF65-F5344CB8AC3E}">
        <p14:creationId xmlns:p14="http://schemas.microsoft.com/office/powerpoint/2010/main" val="14532091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err="1"/>
              <a:t>OrchestrationTools</a:t>
            </a:r>
            <a:endParaRPr lang="en-US" dirty="0"/>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Jenkins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Most popular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Especially popular with Java shops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An extensive community and catalog of plugins available</a:t>
            </a:r>
          </a:p>
          <a:p>
            <a:pPr marL="283464" lvl="0" indent="-283464" defTabSz="931710">
              <a:spcBef>
                <a:spcPts val="0"/>
              </a:spcBef>
              <a:spcAft>
                <a:spcPts val="600"/>
              </a:spcAft>
              <a:buFont typeface="Arial" panose="020B0604020202020204" pitchFamily="34" charset="0"/>
              <a:buChar char="•"/>
              <a:defRPr/>
            </a:pPr>
            <a:r>
              <a:rPr lang="en-US" sz="1400" dirty="0">
                <a:latin typeface="Segoe UI"/>
                <a:hlinkClick r:id="rId3"/>
              </a:rPr>
              <a:t>Azure Plugins </a:t>
            </a:r>
            <a:r>
              <a:rPr lang="en-US" sz="1400" dirty="0">
                <a:latin typeface="Segoe UI"/>
              </a:rPr>
              <a:t>available to use on-demand VMs for Build &amp; Test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Jenkins Solution Template: </a:t>
            </a:r>
            <a:r>
              <a:rPr lang="en-US" sz="1400" dirty="0">
                <a:latin typeface="Segoe UI"/>
                <a:hlinkClick r:id="rId4"/>
              </a:rPr>
              <a:t>https://aka.ms/jenkins-on-azure</a:t>
            </a:r>
            <a:endParaRPr lang="en-US" sz="1400" dirty="0">
              <a:latin typeface="Segoe UI"/>
            </a:endParaRPr>
          </a:p>
          <a:p>
            <a:pPr marL="799578" lvl="1" indent="-342900" defTabSz="931710">
              <a:spcBef>
                <a:spcPts val="0"/>
              </a:spcBef>
              <a:spcAft>
                <a:spcPts val="600"/>
              </a:spcAft>
              <a:buFont typeface="Arial" panose="020B0604020202020204" pitchFamily="34" charset="0"/>
              <a:buChar char="•"/>
              <a:defRPr/>
            </a:pPr>
            <a:r>
              <a:rPr lang="en-US" sz="1400" dirty="0">
                <a:latin typeface="Segoe UI"/>
              </a:rPr>
              <a:t>Microsoft published. A Jenkins build secured for Azure and pre-configured with Azure plugins and tools</a:t>
            </a:r>
          </a:p>
          <a:p>
            <a:pPr marL="342900" lvl="0" indent="-342900" defTabSz="931710">
              <a:spcBef>
                <a:spcPts val="0"/>
              </a:spcBef>
              <a:spcAft>
                <a:spcPts val="600"/>
              </a:spcAft>
              <a:buFont typeface="Arial" panose="020B0604020202020204" pitchFamily="34" charset="0"/>
              <a:buChar char="•"/>
              <a:defRPr/>
            </a:pPr>
            <a:r>
              <a:rPr lang="en-US" sz="1400" dirty="0">
                <a:latin typeface="Segoe UI"/>
              </a:rPr>
              <a:t>Jenkins Hub is a great starting point for customers: </a:t>
            </a:r>
            <a:r>
              <a:rPr lang="en-US" sz="1400" dirty="0">
                <a:latin typeface="Segoe UI"/>
                <a:hlinkClick r:id="rId5"/>
              </a:rPr>
              <a:t>http://aka.ms/azjenkinshub</a:t>
            </a:r>
            <a:r>
              <a:rPr lang="en-US" sz="1400" dirty="0">
                <a:latin typeface="Segoe UI"/>
              </a:rPr>
              <a:t> </a:t>
            </a:r>
          </a:p>
          <a:p>
            <a:pPr lvl="0" defTabSz="931591">
              <a:spcBef>
                <a:spcPts val="1019"/>
              </a:spcBef>
              <a:spcAft>
                <a:spcPts val="611"/>
              </a:spcAft>
            </a:pPr>
            <a:r>
              <a:rPr lang="en-US" sz="2853" dirty="0">
                <a:solidFill>
                  <a:srgbClr val="505050"/>
                </a:solidFill>
              </a:rPr>
              <a:t>Spinnaker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Continuous Deployment Tool</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Originally open sourced by </a:t>
            </a:r>
            <a:r>
              <a:rPr lang="en-US" sz="1400" dirty="0" err="1">
                <a:solidFill>
                  <a:srgbClr val="505050"/>
                </a:solidFill>
              </a:rPr>
              <a:t>NetFlix</a:t>
            </a:r>
            <a:endParaRPr lang="en-US" sz="1400" dirty="0">
              <a:solidFill>
                <a:srgbClr val="505050"/>
              </a:solidFill>
            </a:endParaRP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Provides the ability to manage continuous deployment pipelines with multiple deployment strategies and the ability to roll back easily to previous versions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Spinnaker Code Labs for Azure:</a:t>
            </a:r>
          </a:p>
          <a:p>
            <a:pPr lvl="3" defTabSz="931591">
              <a:spcBef>
                <a:spcPts val="509"/>
              </a:spcBef>
              <a:spcAft>
                <a:spcPts val="600"/>
              </a:spcAft>
            </a:pPr>
            <a:r>
              <a:rPr lang="en-US" sz="1400" dirty="0">
                <a:solidFill>
                  <a:srgbClr val="505050"/>
                </a:solidFill>
              </a:rPr>
              <a:t>	</a:t>
            </a:r>
            <a:r>
              <a:rPr lang="en-US" sz="1400" dirty="0">
                <a:solidFill>
                  <a:srgbClr val="505050"/>
                </a:solidFill>
                <a:hlinkClick r:id="rId6"/>
              </a:rPr>
              <a:t>CD to Azure VM ScaleSet</a:t>
            </a:r>
            <a:endParaRPr lang="en-US" sz="1400" dirty="0">
              <a:solidFill>
                <a:srgbClr val="505050"/>
              </a:solidFill>
            </a:endParaRPr>
          </a:p>
          <a:p>
            <a:pPr lvl="3" defTabSz="931591">
              <a:spcBef>
                <a:spcPts val="509"/>
              </a:spcBef>
              <a:spcAft>
                <a:spcPts val="600"/>
              </a:spcAft>
            </a:pPr>
            <a:r>
              <a:rPr lang="en-US" sz="1400" dirty="0">
                <a:solidFill>
                  <a:srgbClr val="505050"/>
                </a:solidFill>
              </a:rPr>
              <a:t>	</a:t>
            </a:r>
            <a:r>
              <a:rPr lang="en-US" sz="1400" dirty="0">
                <a:solidFill>
                  <a:srgbClr val="505050"/>
                </a:solidFill>
                <a:hlinkClick r:id="rId7"/>
              </a:rPr>
              <a:t>CD to K8s on Azure</a:t>
            </a:r>
            <a:endParaRPr lang="en-US" sz="1400" dirty="0">
              <a:solidFill>
                <a:srgbClr val="505050"/>
              </a:solidFill>
            </a:endParaRPr>
          </a:p>
        </p:txBody>
      </p:sp>
      <p:pic>
        <p:nvPicPr>
          <p:cNvPr id="8" name="Picture 7">
            <a:extLst>
              <a:ext uri="{FF2B5EF4-FFF2-40B4-BE49-F238E27FC236}">
                <a16:creationId xmlns:a16="http://schemas.microsoft.com/office/drawing/2014/main" id="{34BDA834-6F29-4E81-8EA7-3262F7812A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34079" y="297884"/>
            <a:ext cx="753626" cy="1042855"/>
          </a:xfrm>
          <a:prstGeom prst="rect">
            <a:avLst/>
          </a:prstGeom>
        </p:spPr>
      </p:pic>
      <p:pic>
        <p:nvPicPr>
          <p:cNvPr id="9" name="Picture 8">
            <a:extLst>
              <a:ext uri="{FF2B5EF4-FFF2-40B4-BE49-F238E27FC236}">
                <a16:creationId xmlns:a16="http://schemas.microsoft.com/office/drawing/2014/main" id="{4D00AC6D-D41C-45EC-9278-8FBEA851B0B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00946" y="2953820"/>
            <a:ext cx="1309914" cy="1309914"/>
          </a:xfrm>
          <a:prstGeom prst="rect">
            <a:avLst/>
          </a:prstGeom>
        </p:spPr>
      </p:pic>
    </p:spTree>
    <p:extLst>
      <p:ext uri="{BB962C8B-B14F-4D97-AF65-F5344CB8AC3E}">
        <p14:creationId xmlns:p14="http://schemas.microsoft.com/office/powerpoint/2010/main" val="5454143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908925"/>
            <a:ext cx="11653523" cy="4591578"/>
          </a:xfrm>
        </p:spPr>
        <p:txBody>
          <a:bodyPr/>
          <a:lstStyle/>
          <a:p>
            <a:r>
              <a:rPr lang="en-US" sz="3600" dirty="0"/>
              <a:t>Read its docs &amp; examples on its </a:t>
            </a:r>
            <a:r>
              <a:rPr lang="en-US" sz="3600" dirty="0" err="1"/>
              <a:t>Github</a:t>
            </a:r>
            <a:r>
              <a:rPr lang="en-US" sz="3600" dirty="0"/>
              <a:t> repo</a:t>
            </a:r>
          </a:p>
          <a:p>
            <a:r>
              <a:rPr lang="en-US" sz="3200" dirty="0"/>
              <a:t>Add a Import-Module –Name &lt;</a:t>
            </a:r>
            <a:r>
              <a:rPr lang="en-US" sz="3200" dirty="0" err="1"/>
              <a:t>DSCResourceName</a:t>
            </a:r>
            <a:r>
              <a:rPr lang="en-US" sz="3200" dirty="0"/>
              <a:t>&gt; statement</a:t>
            </a:r>
          </a:p>
          <a:p>
            <a:r>
              <a:rPr lang="en-US" sz="3600" dirty="0"/>
              <a:t>Use it in your DSC script! (.ps1 file)</a:t>
            </a:r>
          </a:p>
          <a:p>
            <a:r>
              <a:rPr lang="en-US" sz="3600" dirty="0"/>
              <a:t>Download/install the module locally on your workstation</a:t>
            </a:r>
          </a:p>
          <a:p>
            <a:r>
              <a:rPr lang="en-US" sz="3600" dirty="0"/>
              <a:t>Include the module’s files in the archive file</a:t>
            </a:r>
          </a:p>
          <a:p>
            <a:r>
              <a:rPr lang="en-US" sz="3600" dirty="0"/>
              <a:t>Deploy the archive file to the staging location</a:t>
            </a:r>
          </a:p>
          <a:p>
            <a:endParaRPr lang="en-US" dirty="0"/>
          </a:p>
        </p:txBody>
      </p:sp>
      <p:sp>
        <p:nvSpPr>
          <p:cNvPr id="3" name="Title 2"/>
          <p:cNvSpPr>
            <a:spLocks noGrp="1"/>
          </p:cNvSpPr>
          <p:nvPr>
            <p:ph type="title"/>
          </p:nvPr>
        </p:nvSpPr>
        <p:spPr/>
        <p:txBody>
          <a:bodyPr/>
          <a:lstStyle/>
          <a:p>
            <a:r>
              <a:rPr lang="en-US" dirty="0"/>
              <a:t>Using DSC Resources</a:t>
            </a:r>
            <a:br>
              <a:rPr lang="en-US" dirty="0"/>
            </a:br>
            <a:r>
              <a:rPr lang="en-US" sz="3600" dirty="0">
                <a:solidFill>
                  <a:srgbClr val="0078D7"/>
                </a:solidFill>
              </a:rPr>
              <a:t>Once you find the droid you’re looking for…</a:t>
            </a:r>
            <a:endParaRPr lang="en-US" dirty="0">
              <a:solidFill>
                <a:srgbClr val="0078D7"/>
              </a:solidFill>
            </a:endParaRPr>
          </a:p>
        </p:txBody>
      </p:sp>
      <p:sp>
        <p:nvSpPr>
          <p:cNvPr id="4" name="TextBox 3">
            <a:extLst>
              <a:ext uri="{FF2B5EF4-FFF2-40B4-BE49-F238E27FC236}">
                <a16:creationId xmlns:a16="http://schemas.microsoft.com/office/drawing/2014/main" id="{7E4615F2-5162-4E6A-9C23-AFE624B62811}"/>
              </a:ext>
            </a:extLst>
          </p:cNvPr>
          <p:cNvSpPr txBox="1"/>
          <p:nvPr/>
        </p:nvSpPr>
        <p:spPr>
          <a:xfrm>
            <a:off x="176065" y="5719260"/>
            <a:ext cx="1174669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rPr>
              <a:t>Hint: </a:t>
            </a:r>
            <a:r>
              <a:rPr lang="en-US" sz="2400" dirty="0">
                <a:gradFill>
                  <a:gsLst>
                    <a:gs pos="2917">
                      <a:schemeClr val="tx1"/>
                    </a:gs>
                    <a:gs pos="30000">
                      <a:schemeClr val="tx1"/>
                    </a:gs>
                  </a:gsLst>
                  <a:lin ang="5400000" scaled="0"/>
                </a:gradFill>
              </a:rPr>
              <a:t>Use the </a:t>
            </a:r>
            <a:r>
              <a:rPr lang="en-US" sz="2400" dirty="0">
                <a:solidFill>
                  <a:srgbClr val="00B0F0"/>
                </a:solidFill>
              </a:rPr>
              <a:t>Publish-</a:t>
            </a:r>
            <a:r>
              <a:rPr lang="en-US" sz="2400" dirty="0" err="1">
                <a:solidFill>
                  <a:srgbClr val="00B0F0"/>
                </a:solidFill>
              </a:rPr>
              <a:t>AzureRmVMDscConfiguration</a:t>
            </a:r>
            <a:r>
              <a:rPr lang="en-US" sz="2400" dirty="0">
                <a:gradFill>
                  <a:gsLst>
                    <a:gs pos="2917">
                      <a:schemeClr val="tx1"/>
                    </a:gs>
                    <a:gs pos="30000">
                      <a:schemeClr val="tx1"/>
                    </a:gs>
                  </a:gsLst>
                  <a:lin ang="5400000" scaled="0"/>
                </a:gradFill>
              </a:rPr>
              <a:t> cmdlet to package &amp; stage the archive file directly to Blob Storage!</a:t>
            </a:r>
          </a:p>
        </p:txBody>
      </p:sp>
    </p:spTree>
    <p:extLst>
      <p:ext uri="{BB962C8B-B14F-4D97-AF65-F5344CB8AC3E}">
        <p14:creationId xmlns:p14="http://schemas.microsoft.com/office/powerpoint/2010/main" val="327544112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932132"/>
          </a:xfrm>
        </p:spPr>
        <p:txBody>
          <a:bodyPr/>
          <a:lstStyle/>
          <a:p>
            <a:r>
              <a:rPr lang="en-US" sz="3600" dirty="0"/>
              <a:t>Extend the DSC by creating SMB shares on each folder</a:t>
            </a:r>
          </a:p>
          <a:p>
            <a:pPr lvl="1"/>
            <a:r>
              <a:rPr lang="en-US" sz="2800" dirty="0"/>
              <a:t>Ex: </a:t>
            </a:r>
            <a:r>
              <a:rPr lang="en-US" sz="2800" dirty="0">
                <a:hlinkClick r:id="rId3" action="ppaction://hlinkfile"/>
              </a:rPr>
              <a:t>\\Share1</a:t>
            </a:r>
            <a:r>
              <a:rPr lang="en-US" sz="2800" dirty="0"/>
              <a:t>, </a:t>
            </a:r>
            <a:r>
              <a:rPr lang="en-US" sz="2800" dirty="0">
                <a:hlinkClick r:id="rId4" action="ppaction://hlinkfile"/>
              </a:rPr>
              <a:t>\\Share2</a:t>
            </a:r>
            <a:r>
              <a:rPr lang="en-US" sz="2800" dirty="0"/>
              <a:t>, </a:t>
            </a:r>
            <a:r>
              <a:rPr lang="en-US" sz="2800" dirty="0">
                <a:hlinkClick r:id="rId5" action="ppaction://hlinkfile"/>
              </a:rPr>
              <a:t>\\Share3</a:t>
            </a:r>
            <a:r>
              <a:rPr lang="en-US" sz="2800" dirty="0"/>
              <a:t> </a:t>
            </a:r>
          </a:p>
          <a:p>
            <a:r>
              <a:rPr lang="en-US" dirty="0"/>
              <a:t>Hint: Use a DSC Resource</a:t>
            </a:r>
          </a:p>
        </p:txBody>
      </p:sp>
      <p:sp>
        <p:nvSpPr>
          <p:cNvPr id="3" name="Title 2"/>
          <p:cNvSpPr>
            <a:spLocks noGrp="1"/>
          </p:cNvSpPr>
          <p:nvPr>
            <p:ph type="title"/>
          </p:nvPr>
        </p:nvSpPr>
        <p:spPr/>
        <p:txBody>
          <a:bodyPr/>
          <a:lstStyle/>
          <a:p>
            <a:r>
              <a:rPr lang="en-US" dirty="0"/>
              <a:t>DSC Challenge #3</a:t>
            </a:r>
            <a:br>
              <a:rPr lang="en-US" dirty="0"/>
            </a:br>
            <a:r>
              <a:rPr lang="en-US" sz="3600" dirty="0">
                <a:solidFill>
                  <a:srgbClr val="0078D7"/>
                </a:solidFill>
              </a:rPr>
              <a:t>More complex DSC</a:t>
            </a:r>
            <a:endParaRPr lang="en-US" dirty="0">
              <a:solidFill>
                <a:srgbClr val="0078D7"/>
              </a:solidFill>
            </a:endParaRPr>
          </a:p>
        </p:txBody>
      </p:sp>
    </p:spTree>
    <p:extLst>
      <p:ext uri="{BB962C8B-B14F-4D97-AF65-F5344CB8AC3E}">
        <p14:creationId xmlns:p14="http://schemas.microsoft.com/office/powerpoint/2010/main" val="576502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461158"/>
          </a:xfrm>
        </p:spPr>
        <p:txBody>
          <a:bodyPr/>
          <a:lstStyle/>
          <a:p>
            <a:r>
              <a:rPr lang="en-US" dirty="0"/>
              <a:t>DSC configurations can get long and complex quickly.</a:t>
            </a:r>
          </a:p>
          <a:p>
            <a:r>
              <a:rPr lang="en-US" dirty="0"/>
              <a:t>You want to have custom DSC resources specifically for your infrastructure</a:t>
            </a:r>
          </a:p>
          <a:p>
            <a:r>
              <a:rPr lang="en-US" dirty="0"/>
              <a:t>Useful for splitting the management of desired state amongst different teams.</a:t>
            </a:r>
          </a:p>
          <a:p>
            <a:pPr marL="0" indent="0">
              <a:buNone/>
            </a:pPr>
            <a:endParaRPr lang="en-US" dirty="0"/>
          </a:p>
        </p:txBody>
      </p:sp>
      <p:sp>
        <p:nvSpPr>
          <p:cNvPr id="3" name="Title 2"/>
          <p:cNvSpPr>
            <a:spLocks noGrp="1"/>
          </p:cNvSpPr>
          <p:nvPr>
            <p:ph type="title"/>
          </p:nvPr>
        </p:nvSpPr>
        <p:spPr/>
        <p:txBody>
          <a:bodyPr/>
          <a:lstStyle/>
          <a:p>
            <a:r>
              <a:rPr lang="en-US" dirty="0"/>
              <a:t>Composite DSC</a:t>
            </a:r>
            <a:br>
              <a:rPr lang="en-US" dirty="0"/>
            </a:br>
            <a:r>
              <a:rPr lang="en-US" sz="3600" dirty="0">
                <a:solidFill>
                  <a:srgbClr val="0078D7"/>
                </a:solidFill>
              </a:rPr>
              <a:t>Let’s refactor out some common code…</a:t>
            </a:r>
            <a:endParaRPr lang="en-US" dirty="0">
              <a:solidFill>
                <a:srgbClr val="0078D7"/>
              </a:solidFill>
            </a:endParaRPr>
          </a:p>
        </p:txBody>
      </p:sp>
    </p:spTree>
    <p:extLst>
      <p:ext uri="{BB962C8B-B14F-4D97-AF65-F5344CB8AC3E}">
        <p14:creationId xmlns:p14="http://schemas.microsoft.com/office/powerpoint/2010/main" val="33389363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FE138D-A455-4599-92D0-9809329812D1}"/>
              </a:ext>
            </a:extLst>
          </p:cNvPr>
          <p:cNvSpPr>
            <a:spLocks noGrp="1"/>
          </p:cNvSpPr>
          <p:nvPr>
            <p:ph type="body" sz="quarter" idx="10"/>
          </p:nvPr>
        </p:nvSpPr>
        <p:spPr>
          <a:xfrm>
            <a:off x="313965" y="1323355"/>
            <a:ext cx="11653523" cy="3427477"/>
          </a:xfrm>
        </p:spPr>
        <p:txBody>
          <a:bodyPr/>
          <a:lstStyle/>
          <a:p>
            <a:r>
              <a:rPr lang="en-US" dirty="0" err="1">
                <a:solidFill>
                  <a:srgbClr val="7030A0"/>
                </a:solidFill>
              </a:rPr>
              <a:t>MyCompositeResourcePackage</a:t>
            </a:r>
            <a:r>
              <a:rPr lang="en-US" dirty="0"/>
              <a:t>  (</a:t>
            </a:r>
            <a:r>
              <a:rPr lang="en-US" dirty="0">
                <a:solidFill>
                  <a:srgbClr val="FFC000"/>
                </a:solidFill>
              </a:rPr>
              <a:t>Folder</a:t>
            </a:r>
            <a:r>
              <a:rPr lang="en-US" dirty="0"/>
              <a:t>)</a:t>
            </a:r>
          </a:p>
          <a:p>
            <a:pPr lvl="1"/>
            <a:r>
              <a:rPr lang="en-US" dirty="0"/>
              <a:t>1.0 (</a:t>
            </a:r>
            <a:r>
              <a:rPr lang="en-US" dirty="0">
                <a:solidFill>
                  <a:srgbClr val="FFC000"/>
                </a:solidFill>
              </a:rPr>
              <a:t>Folder</a:t>
            </a:r>
            <a:r>
              <a:rPr lang="en-US" dirty="0"/>
              <a:t> – </a:t>
            </a:r>
            <a:r>
              <a:rPr lang="en-US" dirty="0">
                <a:solidFill>
                  <a:srgbClr val="00B050"/>
                </a:solidFill>
              </a:rPr>
              <a:t>version number</a:t>
            </a:r>
            <a:r>
              <a:rPr lang="en-US" dirty="0"/>
              <a:t>)</a:t>
            </a:r>
          </a:p>
          <a:p>
            <a:pPr lvl="2"/>
            <a:r>
              <a:rPr lang="en-US" dirty="0">
                <a:solidFill>
                  <a:srgbClr val="7030A0"/>
                </a:solidFill>
              </a:rPr>
              <a:t>MyCompositeResourcePackage</a:t>
            </a:r>
            <a:r>
              <a:rPr lang="en-US" dirty="0"/>
              <a:t>.psd1 </a:t>
            </a:r>
            <a:r>
              <a:rPr lang="en-US" sz="1400" dirty="0"/>
              <a:t>(</a:t>
            </a:r>
            <a:r>
              <a:rPr lang="en-US" sz="1400" dirty="0">
                <a:solidFill>
                  <a:srgbClr val="FF0000"/>
                </a:solidFill>
              </a:rPr>
              <a:t>&lt;-manifest file. Auto generated by </a:t>
            </a:r>
            <a:r>
              <a:rPr lang="en-US" sz="1400" b="1" dirty="0">
                <a:latin typeface="Courier" pitchFamily="2" charset="0"/>
              </a:rPr>
              <a:t>New-</a:t>
            </a:r>
            <a:r>
              <a:rPr lang="en-US" sz="1400" b="1" dirty="0" err="1">
                <a:latin typeface="Courier" pitchFamily="2" charset="0"/>
              </a:rPr>
              <a:t>ModuleManifest</a:t>
            </a:r>
            <a:r>
              <a:rPr lang="en-US" sz="1400" b="1" dirty="0">
                <a:latin typeface="Courier" pitchFamily="2" charset="0"/>
              </a:rPr>
              <a:t> </a:t>
            </a:r>
            <a:r>
              <a:rPr lang="en-US" sz="1400" dirty="0">
                <a:solidFill>
                  <a:srgbClr val="FF0000"/>
                </a:solidFill>
              </a:rPr>
              <a:t>tool</a:t>
            </a:r>
            <a:r>
              <a:rPr lang="en-US" sz="1400" dirty="0"/>
              <a:t>)</a:t>
            </a:r>
          </a:p>
          <a:p>
            <a:pPr lvl="2"/>
            <a:r>
              <a:rPr lang="en-US" dirty="0" err="1">
                <a:solidFill>
                  <a:schemeClr val="tx1"/>
                </a:solidFill>
              </a:rPr>
              <a:t>DSCResources</a:t>
            </a:r>
            <a:r>
              <a:rPr lang="en-US" dirty="0">
                <a:solidFill>
                  <a:schemeClr val="tx1"/>
                </a:solidFill>
              </a:rPr>
              <a:t> (</a:t>
            </a:r>
            <a:r>
              <a:rPr lang="en-US" dirty="0">
                <a:solidFill>
                  <a:srgbClr val="FFC000"/>
                </a:solidFill>
              </a:rPr>
              <a:t>Folder</a:t>
            </a:r>
            <a:r>
              <a:rPr lang="en-US" dirty="0">
                <a:solidFill>
                  <a:schemeClr val="tx1"/>
                </a:solidFill>
              </a:rPr>
              <a:t>)</a:t>
            </a:r>
          </a:p>
          <a:p>
            <a:pPr lvl="3"/>
            <a:r>
              <a:rPr lang="en-US" dirty="0" err="1">
                <a:solidFill>
                  <a:srgbClr val="00B0F0"/>
                </a:solidFill>
              </a:rPr>
              <a:t>myCompositeResource</a:t>
            </a:r>
            <a:r>
              <a:rPr lang="en-US" dirty="0"/>
              <a:t> (</a:t>
            </a:r>
            <a:r>
              <a:rPr lang="en-US" dirty="0">
                <a:solidFill>
                  <a:srgbClr val="FFC000"/>
                </a:solidFill>
              </a:rPr>
              <a:t>Folder</a:t>
            </a:r>
            <a:r>
              <a:rPr lang="en-US" dirty="0"/>
              <a:t>)</a:t>
            </a:r>
          </a:p>
          <a:p>
            <a:pPr lvl="4"/>
            <a:r>
              <a:rPr lang="en-US" dirty="0">
                <a:solidFill>
                  <a:srgbClr val="00B0F0"/>
                </a:solidFill>
              </a:rPr>
              <a:t>myCompositeResource</a:t>
            </a:r>
            <a:r>
              <a:rPr lang="en-US" dirty="0"/>
              <a:t>.psd1 </a:t>
            </a:r>
            <a:r>
              <a:rPr lang="en-US" sz="1800" dirty="0">
                <a:solidFill>
                  <a:schemeClr val="tx1"/>
                </a:solidFill>
              </a:rPr>
              <a:t>(</a:t>
            </a:r>
            <a:r>
              <a:rPr lang="en-US" sz="1800" dirty="0">
                <a:solidFill>
                  <a:srgbClr val="FF0000"/>
                </a:solidFill>
              </a:rPr>
              <a:t>&lt;-manifest file.  Auto generated by </a:t>
            </a:r>
            <a:r>
              <a:rPr lang="en-US" sz="1600" b="1" dirty="0">
                <a:latin typeface="Courier" pitchFamily="2" charset="0"/>
              </a:rPr>
              <a:t>New-</a:t>
            </a:r>
            <a:r>
              <a:rPr lang="en-US" sz="1600" b="1" dirty="0" err="1">
                <a:latin typeface="Courier" pitchFamily="2" charset="0"/>
              </a:rPr>
              <a:t>ModuleManifest</a:t>
            </a:r>
            <a:r>
              <a:rPr lang="en-US" sz="1600" b="1" dirty="0">
                <a:latin typeface="Courier" pitchFamily="2" charset="0"/>
              </a:rPr>
              <a:t> </a:t>
            </a:r>
            <a:r>
              <a:rPr lang="en-US" sz="1800" dirty="0">
                <a:solidFill>
                  <a:srgbClr val="FF0000"/>
                </a:solidFill>
              </a:rPr>
              <a:t>tool</a:t>
            </a:r>
            <a:r>
              <a:rPr lang="en-US" sz="1800" dirty="0"/>
              <a:t>)</a:t>
            </a:r>
          </a:p>
          <a:p>
            <a:pPr lvl="4"/>
            <a:r>
              <a:rPr lang="en-US" dirty="0">
                <a:solidFill>
                  <a:srgbClr val="00B0F0"/>
                </a:solidFill>
              </a:rPr>
              <a:t>myCompositeResource</a:t>
            </a:r>
            <a:r>
              <a:rPr lang="en-US" dirty="0"/>
              <a:t>.schema.psm1 </a:t>
            </a:r>
            <a:r>
              <a:rPr lang="en-US" dirty="0">
                <a:solidFill>
                  <a:schemeClr val="tx1"/>
                </a:solidFill>
              </a:rPr>
              <a:t>(</a:t>
            </a:r>
            <a:r>
              <a:rPr lang="en-US" dirty="0">
                <a:solidFill>
                  <a:srgbClr val="FF0000"/>
                </a:solidFill>
              </a:rPr>
              <a:t>&lt;- code file where your common code goes!</a:t>
            </a:r>
            <a:r>
              <a:rPr lang="en-US" dirty="0"/>
              <a:t>)</a:t>
            </a:r>
          </a:p>
          <a:p>
            <a:pPr lvl="1"/>
            <a:endParaRPr lang="en-US" dirty="0"/>
          </a:p>
        </p:txBody>
      </p:sp>
      <p:sp>
        <p:nvSpPr>
          <p:cNvPr id="3" name="Title 2">
            <a:extLst>
              <a:ext uri="{FF2B5EF4-FFF2-40B4-BE49-F238E27FC236}">
                <a16:creationId xmlns:a16="http://schemas.microsoft.com/office/drawing/2014/main" id="{65B41108-52AE-4F9A-A5C2-8463140E4B76}"/>
              </a:ext>
            </a:extLst>
          </p:cNvPr>
          <p:cNvSpPr>
            <a:spLocks noGrp="1"/>
          </p:cNvSpPr>
          <p:nvPr>
            <p:ph type="title"/>
          </p:nvPr>
        </p:nvSpPr>
        <p:spPr>
          <a:xfrm>
            <a:off x="268080" y="109758"/>
            <a:ext cx="11655840" cy="899665"/>
          </a:xfrm>
        </p:spPr>
        <p:txBody>
          <a:bodyPr/>
          <a:lstStyle/>
          <a:p>
            <a:r>
              <a:rPr lang="en-US" dirty="0"/>
              <a:t>Composite DSC - Layout</a:t>
            </a:r>
          </a:p>
        </p:txBody>
      </p:sp>
      <p:pic>
        <p:nvPicPr>
          <p:cNvPr id="5" name="Picture 4" descr="A close up of text on a black background&#10;&#10;Description generated with high confidence">
            <a:extLst>
              <a:ext uri="{FF2B5EF4-FFF2-40B4-BE49-F238E27FC236}">
                <a16:creationId xmlns:a16="http://schemas.microsoft.com/office/drawing/2014/main" id="{6AE362AB-25D9-4D96-B81A-1E1F7669CB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604" y="4625384"/>
            <a:ext cx="5740987" cy="3082412"/>
          </a:xfrm>
          <a:prstGeom prst="rect">
            <a:avLst/>
          </a:prstGeom>
        </p:spPr>
      </p:pic>
      <p:sp>
        <p:nvSpPr>
          <p:cNvPr id="7" name="TextBox 6">
            <a:extLst>
              <a:ext uri="{FF2B5EF4-FFF2-40B4-BE49-F238E27FC236}">
                <a16:creationId xmlns:a16="http://schemas.microsoft.com/office/drawing/2014/main" id="{9DF802D3-EBAD-44BB-89C2-4C2D35471FC1}"/>
              </a:ext>
            </a:extLst>
          </p:cNvPr>
          <p:cNvSpPr txBox="1"/>
          <p:nvPr/>
        </p:nvSpPr>
        <p:spPr>
          <a:xfrm>
            <a:off x="6584674" y="4183275"/>
            <a:ext cx="4462670" cy="14034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Segoe UI"/>
                <a:ea typeface="+mn-ea"/>
                <a:cs typeface="+mn-cs"/>
              </a:rPr>
              <a:t>The name of the PSD1 &amp; PSM1 must be the same as the name of the Configuration block in your PSM1 file! </a:t>
            </a:r>
            <a:r>
              <a:rPr kumimoji="0" lang="en-US" sz="2000" b="0" i="0" u="none" strike="noStrike" kern="1200" cap="none" spc="0" normalizeH="0" baseline="0" noProof="0" dirty="0">
                <a:ln>
                  <a:noFill/>
                </a:ln>
                <a:solidFill>
                  <a:srgbClr val="00B0F0"/>
                </a:soli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00B0F0"/>
              </a:solidFill>
              <a:effectLst/>
              <a:uLnTx/>
              <a:uFillTx/>
              <a:latin typeface="Segoe UI"/>
              <a:ea typeface="+mn-ea"/>
              <a:cs typeface="+mn-cs"/>
            </a:endParaRPr>
          </a:p>
        </p:txBody>
      </p:sp>
      <p:cxnSp>
        <p:nvCxnSpPr>
          <p:cNvPr id="9" name="Straight Arrow Connector 8">
            <a:extLst>
              <a:ext uri="{FF2B5EF4-FFF2-40B4-BE49-F238E27FC236}">
                <a16:creationId xmlns:a16="http://schemas.microsoft.com/office/drawing/2014/main" id="{CDA556E5-7CD6-49BA-955F-B07610A3A1C4}"/>
              </a:ext>
            </a:extLst>
          </p:cNvPr>
          <p:cNvCxnSpPr>
            <a:cxnSpLocks/>
          </p:cNvCxnSpPr>
          <p:nvPr/>
        </p:nvCxnSpPr>
        <p:spPr>
          <a:xfrm flipH="1" flipV="1">
            <a:off x="3781839" y="4185018"/>
            <a:ext cx="2912165" cy="306192"/>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23D1894-9054-4B76-9D6F-547B09313460}"/>
              </a:ext>
            </a:extLst>
          </p:cNvPr>
          <p:cNvCxnSpPr>
            <a:cxnSpLocks/>
          </p:cNvCxnSpPr>
          <p:nvPr/>
        </p:nvCxnSpPr>
        <p:spPr>
          <a:xfrm flipH="1">
            <a:off x="4750904" y="4508886"/>
            <a:ext cx="1943100" cy="234328"/>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7FBAD9-5D69-4DE0-9573-DA906C1AD604}"/>
              </a:ext>
            </a:extLst>
          </p:cNvPr>
          <p:cNvSpPr txBox="1"/>
          <p:nvPr/>
        </p:nvSpPr>
        <p:spPr>
          <a:xfrm>
            <a:off x="6584674" y="5437426"/>
            <a:ext cx="504410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No “node” block in the psm1 file!</a:t>
            </a:r>
          </a:p>
        </p:txBody>
      </p:sp>
      <p:cxnSp>
        <p:nvCxnSpPr>
          <p:cNvPr id="21" name="Straight Arrow Connector 20">
            <a:extLst>
              <a:ext uri="{FF2B5EF4-FFF2-40B4-BE49-F238E27FC236}">
                <a16:creationId xmlns:a16="http://schemas.microsoft.com/office/drawing/2014/main" id="{059E9C06-FEC0-4F73-B63D-C453AF98181C}"/>
              </a:ext>
            </a:extLst>
          </p:cNvPr>
          <p:cNvCxnSpPr>
            <a:cxnSpLocks/>
          </p:cNvCxnSpPr>
          <p:nvPr/>
        </p:nvCxnSpPr>
        <p:spPr>
          <a:xfrm flipH="1" flipV="1">
            <a:off x="2355575" y="5520135"/>
            <a:ext cx="4338429" cy="183099"/>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EE2EBB-F271-466E-B102-F58E093D330E}"/>
              </a:ext>
            </a:extLst>
          </p:cNvPr>
          <p:cNvSpPr txBox="1"/>
          <p:nvPr/>
        </p:nvSpPr>
        <p:spPr>
          <a:xfrm>
            <a:off x="0" y="1009423"/>
            <a:ext cx="1064480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&lt;</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ParentFolder</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&gt;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sym typeface="Wingdings" panose="05000000000000000000" pitchFamily="2" charset="2"/>
              </a:rPr>
              <a:t> </a:t>
            </a:r>
            <a:r>
              <a:rPr kumimoji="0" lang="en-US" sz="2000" b="0" i="0" u="none" strike="noStrike" kern="1200" cap="none" spc="0" normalizeH="0" baseline="0" noProof="0" dirty="0">
                <a:ln>
                  <a:noFill/>
                </a:ln>
                <a:solidFill>
                  <a:srgbClr val="C00000"/>
                </a:solidFill>
                <a:effectLst/>
                <a:uLnTx/>
                <a:uFillTx/>
                <a:latin typeface="Segoe UI"/>
                <a:ea typeface="+mn-ea"/>
                <a:cs typeface="+mn-cs"/>
                <a:sym typeface="Wingdings" panose="05000000000000000000" pitchFamily="2" charset="2"/>
              </a:rPr>
              <a:t>Add this folder to the PowerShell path for the publish tool to work</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330038168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7881A0-ADE8-8E4F-B660-37D666501D70}"/>
              </a:ext>
            </a:extLst>
          </p:cNvPr>
          <p:cNvSpPr>
            <a:spLocks noGrp="1"/>
          </p:cNvSpPr>
          <p:nvPr>
            <p:ph type="body" sz="quarter" idx="10"/>
          </p:nvPr>
        </p:nvSpPr>
        <p:spPr>
          <a:xfrm>
            <a:off x="269239" y="1189177"/>
            <a:ext cx="11653523" cy="3977820"/>
          </a:xfrm>
        </p:spPr>
        <p:txBody>
          <a:bodyPr/>
          <a:lstStyle/>
          <a:p>
            <a:r>
              <a:rPr lang="en-US" b="1" dirty="0">
                <a:solidFill>
                  <a:srgbClr val="00B0F0"/>
                </a:solidFill>
              </a:rPr>
              <a:t>Publish-</a:t>
            </a:r>
            <a:r>
              <a:rPr lang="en-US" b="1" dirty="0" err="1">
                <a:solidFill>
                  <a:srgbClr val="00B0F0"/>
                </a:solidFill>
              </a:rPr>
              <a:t>AzureRMVMDscConfiguration</a:t>
            </a:r>
            <a:r>
              <a:rPr lang="en-US" dirty="0"/>
              <a:t> needs to know about your new Composite Resource</a:t>
            </a:r>
          </a:p>
          <a:p>
            <a:r>
              <a:rPr lang="en-US" dirty="0"/>
              <a:t>Change the path of Powershell to include your new local folder:</a:t>
            </a:r>
          </a:p>
          <a:p>
            <a:pPr lvl="1"/>
            <a:r>
              <a:rPr lang="en-US" dirty="0"/>
              <a:t>$</a:t>
            </a:r>
            <a:r>
              <a:rPr lang="en-US" dirty="0" err="1"/>
              <a:t>env:PSModulePath</a:t>
            </a:r>
            <a:r>
              <a:rPr lang="en-US" dirty="0"/>
              <a:t> = $</a:t>
            </a:r>
            <a:r>
              <a:rPr lang="en-US" dirty="0" err="1"/>
              <a:t>env:PSModulePath</a:t>
            </a:r>
            <a:r>
              <a:rPr lang="en-US" dirty="0"/>
              <a:t> + “;” + “</a:t>
            </a:r>
            <a:r>
              <a:rPr lang="en-US" dirty="0" err="1"/>
              <a:t>myDscs</a:t>
            </a:r>
            <a:r>
              <a:rPr lang="en-US" dirty="0"/>
              <a:t>;”  (</a:t>
            </a:r>
            <a:r>
              <a:rPr lang="en-US" dirty="0" err="1"/>
              <a:t>myDscs</a:t>
            </a:r>
            <a:r>
              <a:rPr lang="en-US" dirty="0"/>
              <a:t> is the root containing your Composite Resource).</a:t>
            </a:r>
          </a:p>
          <a:p>
            <a:r>
              <a:rPr lang="en-US" dirty="0"/>
              <a:t>Now run your Publish command</a:t>
            </a:r>
          </a:p>
        </p:txBody>
      </p:sp>
      <p:sp>
        <p:nvSpPr>
          <p:cNvPr id="3" name="Title 2">
            <a:extLst>
              <a:ext uri="{FF2B5EF4-FFF2-40B4-BE49-F238E27FC236}">
                <a16:creationId xmlns:a16="http://schemas.microsoft.com/office/drawing/2014/main" id="{4DEA42D6-0105-7C46-A181-BE0AC41D8A64}"/>
              </a:ext>
            </a:extLst>
          </p:cNvPr>
          <p:cNvSpPr>
            <a:spLocks noGrp="1"/>
          </p:cNvSpPr>
          <p:nvPr>
            <p:ph type="title"/>
          </p:nvPr>
        </p:nvSpPr>
        <p:spPr/>
        <p:txBody>
          <a:bodyPr/>
          <a:lstStyle/>
          <a:p>
            <a:r>
              <a:rPr lang="en-US" dirty="0"/>
              <a:t>Packaging Your Composite Resource	</a:t>
            </a:r>
          </a:p>
        </p:txBody>
      </p:sp>
    </p:spTree>
    <p:extLst>
      <p:ext uri="{BB962C8B-B14F-4D97-AF65-F5344CB8AC3E}">
        <p14:creationId xmlns:p14="http://schemas.microsoft.com/office/powerpoint/2010/main" val="382800295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02191"/>
            <a:ext cx="11653523" cy="4068806"/>
          </a:xfrm>
        </p:spPr>
        <p:txBody>
          <a:bodyPr/>
          <a:lstStyle/>
          <a:p>
            <a:r>
              <a:rPr lang="en-US" sz="3600" dirty="0"/>
              <a:t>Break out the DSC that creates the folders into a composite DSC</a:t>
            </a:r>
          </a:p>
          <a:p>
            <a:r>
              <a:rPr lang="en-US" sz="3600" dirty="0"/>
              <a:t>Leave the DSC that creates the SMB shares.</a:t>
            </a:r>
          </a:p>
          <a:p>
            <a:pPr lvl="1"/>
            <a:r>
              <a:rPr lang="en-US" sz="2000" dirty="0"/>
              <a:t>Don’t forget your </a:t>
            </a:r>
            <a:r>
              <a:rPr lang="en-US" sz="2000" dirty="0" err="1"/>
              <a:t>DependsOn</a:t>
            </a:r>
            <a:r>
              <a:rPr lang="en-US" sz="2000" dirty="0"/>
              <a:t> section in the DSC</a:t>
            </a:r>
          </a:p>
          <a:p>
            <a:r>
              <a:rPr lang="en-US" sz="3600" dirty="0"/>
              <a:t>Find the directory structure</a:t>
            </a:r>
          </a:p>
          <a:p>
            <a:r>
              <a:rPr lang="en-US" sz="3600" dirty="0"/>
              <a:t>Create your Manifests: </a:t>
            </a:r>
            <a:r>
              <a:rPr lang="en-US" sz="2000" b="1" dirty="0">
                <a:latin typeface="Courier" pitchFamily="2" charset="0"/>
              </a:rPr>
              <a:t>New-</a:t>
            </a:r>
            <a:r>
              <a:rPr lang="en-US" sz="2000" b="1" dirty="0" err="1">
                <a:latin typeface="Courier" pitchFamily="2" charset="0"/>
              </a:rPr>
              <a:t>ModuleManifest</a:t>
            </a:r>
            <a:r>
              <a:rPr lang="en-US" sz="2000" b="1" dirty="0">
                <a:latin typeface="Courier" pitchFamily="2" charset="0"/>
              </a:rPr>
              <a:t> –Path xxx </a:t>
            </a:r>
          </a:p>
          <a:p>
            <a:r>
              <a:rPr lang="en-US" sz="3600" dirty="0"/>
              <a:t>Package manually</a:t>
            </a:r>
            <a:endParaRPr lang="en-US" b="1" dirty="0">
              <a:latin typeface="+mj-lt"/>
            </a:endParaRPr>
          </a:p>
        </p:txBody>
      </p:sp>
      <p:sp>
        <p:nvSpPr>
          <p:cNvPr id="3" name="Title 2"/>
          <p:cNvSpPr>
            <a:spLocks noGrp="1"/>
          </p:cNvSpPr>
          <p:nvPr>
            <p:ph type="title"/>
          </p:nvPr>
        </p:nvSpPr>
        <p:spPr/>
        <p:txBody>
          <a:bodyPr/>
          <a:lstStyle/>
          <a:p>
            <a:r>
              <a:rPr lang="en-US" dirty="0"/>
              <a:t>DSC Challenge #4</a:t>
            </a:r>
            <a:br>
              <a:rPr lang="en-US" dirty="0"/>
            </a:br>
            <a:r>
              <a:rPr lang="en-US" sz="3600" dirty="0">
                <a:solidFill>
                  <a:srgbClr val="0078D7"/>
                </a:solidFill>
              </a:rPr>
              <a:t>Composite DSC</a:t>
            </a:r>
            <a:endParaRPr lang="en-US" dirty="0">
              <a:solidFill>
                <a:srgbClr val="0078D7"/>
              </a:solidFill>
            </a:endParaRPr>
          </a:p>
        </p:txBody>
      </p:sp>
    </p:spTree>
    <p:extLst>
      <p:ext uri="{BB962C8B-B14F-4D97-AF65-F5344CB8AC3E}">
        <p14:creationId xmlns:p14="http://schemas.microsoft.com/office/powerpoint/2010/main" val="338302644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6045" y="2848039"/>
            <a:ext cx="8539909" cy="1161921"/>
          </a:xfrm>
        </p:spPr>
        <p:txBody>
          <a:bodyPr/>
          <a:lstStyle/>
          <a:p>
            <a:r>
              <a:rPr lang="en-US" dirty="0"/>
              <a:t>Bonus DSC Challenges</a:t>
            </a:r>
          </a:p>
        </p:txBody>
      </p:sp>
    </p:spTree>
    <p:extLst>
      <p:ext uri="{BB962C8B-B14F-4D97-AF65-F5344CB8AC3E}">
        <p14:creationId xmlns:p14="http://schemas.microsoft.com/office/powerpoint/2010/main" val="167757969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917804"/>
          </a:xfrm>
        </p:spPr>
        <p:txBody>
          <a:bodyPr/>
          <a:lstStyle/>
          <a:p>
            <a:r>
              <a:rPr lang="en-US" dirty="0"/>
              <a:t>Add a DSC extension to the ARM Template</a:t>
            </a:r>
          </a:p>
          <a:p>
            <a:r>
              <a:rPr lang="en-US" dirty="0"/>
              <a:t>Add a DSC script to enable IIS and turn off the default website</a:t>
            </a:r>
          </a:p>
          <a:p>
            <a:r>
              <a:rPr lang="en-US" dirty="0"/>
              <a:t>Go through the motions of packaging the DSC script up and deploying via blob storage</a:t>
            </a:r>
          </a:p>
          <a:p>
            <a:pPr marL="0" indent="0">
              <a:buNone/>
            </a:pPr>
            <a:endParaRPr lang="en-US" dirty="0"/>
          </a:p>
        </p:txBody>
      </p:sp>
      <p:sp>
        <p:nvSpPr>
          <p:cNvPr id="3" name="Title 2"/>
          <p:cNvSpPr>
            <a:spLocks noGrp="1"/>
          </p:cNvSpPr>
          <p:nvPr>
            <p:ph type="title"/>
          </p:nvPr>
        </p:nvSpPr>
        <p:spPr/>
        <p:txBody>
          <a:bodyPr/>
          <a:lstStyle/>
          <a:p>
            <a:r>
              <a:rPr lang="en-US" dirty="0"/>
              <a:t>Bonus DSC Challenge #1</a:t>
            </a:r>
            <a:br>
              <a:rPr lang="en-US" dirty="0"/>
            </a:br>
            <a:r>
              <a:rPr lang="en-US" sz="3600" dirty="0">
                <a:solidFill>
                  <a:srgbClr val="0078D7"/>
                </a:solidFill>
              </a:rPr>
              <a:t>Windows Web Server</a:t>
            </a:r>
            <a:endParaRPr lang="en-US" dirty="0">
              <a:solidFill>
                <a:srgbClr val="0078D7"/>
              </a:solidFill>
            </a:endParaRPr>
          </a:p>
        </p:txBody>
      </p:sp>
    </p:spTree>
    <p:extLst>
      <p:ext uri="{BB962C8B-B14F-4D97-AF65-F5344CB8AC3E}">
        <p14:creationId xmlns:p14="http://schemas.microsoft.com/office/powerpoint/2010/main" val="253687004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167003"/>
          </a:xfrm>
        </p:spPr>
        <p:txBody>
          <a:bodyPr/>
          <a:lstStyle/>
          <a:p>
            <a:r>
              <a:rPr lang="en-US" dirty="0"/>
              <a:t>Extend the DSC by creating a new website</a:t>
            </a:r>
          </a:p>
          <a:p>
            <a:r>
              <a:rPr lang="en-US" dirty="0"/>
              <a:t>Pull a ZIP file from blob storage</a:t>
            </a:r>
          </a:p>
          <a:p>
            <a:r>
              <a:rPr lang="en-US" dirty="0"/>
              <a:t>Unpack the zip file into a new site directory</a:t>
            </a:r>
          </a:p>
        </p:txBody>
      </p:sp>
      <p:sp>
        <p:nvSpPr>
          <p:cNvPr id="3" name="Title 2"/>
          <p:cNvSpPr>
            <a:spLocks noGrp="1"/>
          </p:cNvSpPr>
          <p:nvPr>
            <p:ph type="title"/>
          </p:nvPr>
        </p:nvSpPr>
        <p:spPr/>
        <p:txBody>
          <a:bodyPr/>
          <a:lstStyle/>
          <a:p>
            <a:r>
              <a:rPr lang="en-US" dirty="0"/>
              <a:t>Bonus DSC Challenge #2</a:t>
            </a:r>
            <a:br>
              <a:rPr lang="en-US" dirty="0"/>
            </a:br>
            <a:r>
              <a:rPr lang="en-US" sz="3600" dirty="0">
                <a:solidFill>
                  <a:srgbClr val="0078D7"/>
                </a:solidFill>
              </a:rPr>
              <a:t>More complex DSC</a:t>
            </a:r>
            <a:endParaRPr lang="en-US" dirty="0">
              <a:solidFill>
                <a:srgbClr val="0078D7"/>
              </a:solidFill>
            </a:endParaRPr>
          </a:p>
        </p:txBody>
      </p:sp>
    </p:spTree>
    <p:extLst>
      <p:ext uri="{BB962C8B-B14F-4D97-AF65-F5344CB8AC3E}">
        <p14:creationId xmlns:p14="http://schemas.microsoft.com/office/powerpoint/2010/main" val="196661342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589620"/>
          </a:xfrm>
        </p:spPr>
        <p:txBody>
          <a:bodyPr/>
          <a:lstStyle/>
          <a:p>
            <a:r>
              <a:rPr lang="en-US" dirty="0"/>
              <a:t>Break out the DSC that enables IIS and disables the default website into a composite DSC</a:t>
            </a:r>
          </a:p>
          <a:p>
            <a:r>
              <a:rPr lang="en-US" dirty="0"/>
              <a:t>Leave the custom web site things in the main DSC script</a:t>
            </a:r>
          </a:p>
        </p:txBody>
      </p:sp>
      <p:sp>
        <p:nvSpPr>
          <p:cNvPr id="3" name="Title 2"/>
          <p:cNvSpPr>
            <a:spLocks noGrp="1"/>
          </p:cNvSpPr>
          <p:nvPr>
            <p:ph type="title"/>
          </p:nvPr>
        </p:nvSpPr>
        <p:spPr/>
        <p:txBody>
          <a:bodyPr/>
          <a:lstStyle/>
          <a:p>
            <a:r>
              <a:rPr lang="en-US" dirty="0"/>
              <a:t>Bonus DSC Challenge #3</a:t>
            </a:r>
            <a:br>
              <a:rPr lang="en-US" dirty="0"/>
            </a:br>
            <a:r>
              <a:rPr lang="en-US" sz="3600" dirty="0">
                <a:solidFill>
                  <a:srgbClr val="0078D7"/>
                </a:solidFill>
              </a:rPr>
              <a:t>Composite DSC</a:t>
            </a:r>
            <a:endParaRPr lang="en-US" dirty="0">
              <a:solidFill>
                <a:srgbClr val="0078D7"/>
              </a:solidFill>
            </a:endParaRPr>
          </a:p>
        </p:txBody>
      </p:sp>
    </p:spTree>
    <p:extLst>
      <p:ext uri="{BB962C8B-B14F-4D97-AF65-F5344CB8AC3E}">
        <p14:creationId xmlns:p14="http://schemas.microsoft.com/office/powerpoint/2010/main" val="188286826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1.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00B0F0"/>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4.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5.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8.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9.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bbed866f063d2012de2ab8667048c874">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ea98e0acfeda4c3aee9934cd0481413d"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BCF8EE-F7A9-4041-926B-7DD7A41378BA}">
  <ds:schemaRefs>
    <ds:schemaRef ds:uri="http://schemas.microsoft.com/office/2006/metadata/properties"/>
    <ds:schemaRef ds:uri="http://www.w3.org/XML/1998/namespace"/>
    <ds:schemaRef ds:uri="http://purl.org/dc/terms/"/>
    <ds:schemaRef ds:uri="fcaf1dcc-510e-4b6a-83f9-dd84f178c28c"/>
    <ds:schemaRef ds:uri="http://purl.org/dc/elements/1.1/"/>
    <ds:schemaRef ds:uri="760c5ad1-7eb0-4223-9135-1a1711a44393"/>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DA61D5B8-B96C-4659-99C1-403A7640B4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0c5ad1-7eb0-4223-9135-1a1711a44393"/>
    <ds:schemaRef ds:uri="fcaf1dcc-510e-4b6a-83f9-dd84f178c2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D8C8E8-07D4-4D3A-BA88-1D305FF798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7067</Words>
  <Application>Microsoft Office PowerPoint</Application>
  <PresentationFormat>Widescreen</PresentationFormat>
  <Paragraphs>813</Paragraphs>
  <Slides>100</Slides>
  <Notes>97</Notes>
  <HiddenSlides>5</HiddenSlides>
  <MMClips>0</MMClips>
  <ScaleCrop>false</ScaleCrop>
  <HeadingPairs>
    <vt:vector size="6" baseType="variant">
      <vt:variant>
        <vt:lpstr>Fonts Used</vt:lpstr>
      </vt:variant>
      <vt:variant>
        <vt:i4>16</vt:i4>
      </vt:variant>
      <vt:variant>
        <vt:lpstr>Theme</vt:lpstr>
      </vt:variant>
      <vt:variant>
        <vt:i4>15</vt:i4>
      </vt:variant>
      <vt:variant>
        <vt:lpstr>Slide Titles</vt:lpstr>
      </vt:variant>
      <vt:variant>
        <vt:i4>100</vt:i4>
      </vt:variant>
    </vt:vector>
  </HeadingPairs>
  <TitlesOfParts>
    <vt:vector size="131" baseType="lpstr">
      <vt:lpstr>Arial</vt:lpstr>
      <vt:lpstr>Calibri</vt:lpstr>
      <vt:lpstr>Calibri Light</vt:lpstr>
      <vt:lpstr>Consolas</vt:lpstr>
      <vt:lpstr>Courier</vt:lpstr>
      <vt:lpstr>Courier New</vt:lpstr>
      <vt:lpstr>Gill Sans MT</vt:lpstr>
      <vt:lpstr>Impact</vt:lpstr>
      <vt:lpstr>Lucida Console</vt:lpstr>
      <vt:lpstr>Lucida Grande</vt:lpstr>
      <vt:lpstr>Segoe Pro</vt:lpstr>
      <vt:lpstr>Segoe UI</vt:lpstr>
      <vt:lpstr>Segoe UI Light</vt:lpstr>
      <vt:lpstr>Segoe UI Semibold</vt:lpstr>
      <vt:lpstr>Segoe UI Semilight</vt:lpstr>
      <vt:lpstr>Wingdings</vt:lpstr>
      <vt:lpstr>Office Theme</vt:lpstr>
      <vt:lpstr>1_Office Theme</vt:lpstr>
      <vt:lpstr>2_5-30660_TR21_BO_CT_Template</vt:lpstr>
      <vt:lpstr>1_5-30660_TR21_BO_CT_Template</vt:lpstr>
      <vt:lpstr>5-50033_TR23_BO_CT_Template</vt:lpstr>
      <vt:lpstr>Content Slides - Light</vt:lpstr>
      <vt:lpstr>STB Product Families 2013</vt:lpstr>
      <vt:lpstr>6_7-30269_Server &amp; Tools Business_16x9</vt:lpstr>
      <vt:lpstr>2_EBC_2017</vt:lpstr>
      <vt:lpstr>1_C+E Readiness Template</vt:lpstr>
      <vt:lpstr>Azure Medium</vt:lpstr>
      <vt:lpstr>5-30660_TR21_BO_CT_Template</vt:lpstr>
      <vt:lpstr>Parcel</vt:lpstr>
      <vt:lpstr>2_C+E Readiness Template</vt:lpstr>
      <vt:lpstr>3_5-30660_TR21_BO_CT_Template</vt:lpstr>
      <vt:lpstr>What The Hack</vt:lpstr>
      <vt:lpstr>PowerPoint Presentation</vt:lpstr>
      <vt:lpstr>Challenge #0 Get your machines ready!</vt:lpstr>
      <vt:lpstr>Infrastructure as Code</vt:lpstr>
      <vt:lpstr>Infrastructure as Code</vt:lpstr>
      <vt:lpstr>Infrastructure as Code Three major parts</vt:lpstr>
      <vt:lpstr>PowerPoint Presentation</vt:lpstr>
      <vt:lpstr>PowerPoint Presentation</vt:lpstr>
      <vt:lpstr>PowerPoint Presentation</vt:lpstr>
      <vt:lpstr>PowerPoint Presentation</vt:lpstr>
      <vt:lpstr>Azure Resource Manager Overview</vt:lpstr>
      <vt:lpstr>Azure structure</vt:lpstr>
      <vt:lpstr>Azure Resource Manager</vt:lpstr>
      <vt:lpstr>PowerPoint Presentation</vt:lpstr>
      <vt:lpstr>Resource Providers</vt:lpstr>
      <vt:lpstr>Resource Groups</vt:lpstr>
      <vt:lpstr>Resource Group Lifecycle</vt:lpstr>
      <vt:lpstr>PowerPoint Presentation</vt:lpstr>
      <vt:lpstr>Access Control: RBAC</vt:lpstr>
      <vt:lpstr>Azure Resource Manager Terminology</vt:lpstr>
      <vt:lpstr>Scripting vs Declarative</vt:lpstr>
      <vt:lpstr>Let’s get a look at a template…</vt:lpstr>
      <vt:lpstr>The template</vt:lpstr>
      <vt:lpstr>The template - Parameters</vt:lpstr>
      <vt:lpstr>The template - Parameters</vt:lpstr>
      <vt:lpstr>The template - Variables</vt:lpstr>
      <vt:lpstr>The template - Variables</vt:lpstr>
      <vt:lpstr>The template - Resources</vt:lpstr>
      <vt:lpstr>The template - Resources</vt:lpstr>
      <vt:lpstr>Deploying the template</vt:lpstr>
      <vt:lpstr>Template Tools ( http://aka.ms/azuretools )</vt:lpstr>
      <vt:lpstr>Challenge #1 Create a “Hello World” template</vt:lpstr>
      <vt:lpstr>ARM Templates Recap</vt:lpstr>
      <vt:lpstr>Debugging…</vt:lpstr>
      <vt:lpstr>The template – Parameters (re-visited)</vt:lpstr>
      <vt:lpstr>Parameter Files</vt:lpstr>
      <vt:lpstr>Creating a template How to find template samples…</vt:lpstr>
      <vt:lpstr>Challenge #2 Deploy a simple network stack</vt:lpstr>
      <vt:lpstr>ARM Template  Functions</vt:lpstr>
      <vt:lpstr>ARM Template Function: resourceGroup()</vt:lpstr>
      <vt:lpstr>Snippet: resourceGroup() in action</vt:lpstr>
      <vt:lpstr>ARM Template Function: concat()</vt:lpstr>
      <vt:lpstr>concat()…array and object function</vt:lpstr>
      <vt:lpstr>Snippet: concat() in action</vt:lpstr>
      <vt:lpstr>ARM Template Function: resourceId() </vt:lpstr>
      <vt:lpstr>ResourceID property</vt:lpstr>
      <vt:lpstr>resourceId()… The Resource Function</vt:lpstr>
      <vt:lpstr>Challenge #3 Deploy more than one resource</vt:lpstr>
      <vt:lpstr>Handling Secrets with Azure Key Vault AKA: Don’t Get Fired!</vt:lpstr>
      <vt:lpstr>Challenge #4  Let’s stay employed…</vt:lpstr>
      <vt:lpstr>ARM Template More Functions…</vt:lpstr>
      <vt:lpstr>ARM Template Function: toLower()</vt:lpstr>
      <vt:lpstr>toLower()…string function</vt:lpstr>
      <vt:lpstr>Error without toLower()</vt:lpstr>
      <vt:lpstr>Advanced Functions: Food for thought</vt:lpstr>
      <vt:lpstr>Practices to avoid. . . ( !best practices )</vt:lpstr>
      <vt:lpstr>Challenge #5 (Windows) Let’s do something real…</vt:lpstr>
      <vt:lpstr>Challenge #5 (Linux) Let’s do something real…</vt:lpstr>
      <vt:lpstr>ARM Templates: configuration management via custom script extension</vt:lpstr>
      <vt:lpstr>Challenge #6  Configure the VM</vt:lpstr>
      <vt:lpstr>ARM Templates: Implementing high availability</vt:lpstr>
      <vt:lpstr>High Availability  What does that mean?</vt:lpstr>
      <vt:lpstr>High Availability  How do you implement it?</vt:lpstr>
      <vt:lpstr>ARM Template Function: copyIndex() aka looping</vt:lpstr>
      <vt:lpstr>copyIndex()… Numeric Function</vt:lpstr>
      <vt:lpstr>PowerPoint Presentation</vt:lpstr>
      <vt:lpstr>Verbose output</vt:lpstr>
      <vt:lpstr>Can I create more meaningful names?</vt:lpstr>
      <vt:lpstr>Got it working…finally</vt:lpstr>
      <vt:lpstr>Final notes on looping with copyIndex()</vt:lpstr>
      <vt:lpstr>Challenge #7 Make it highly available!</vt:lpstr>
      <vt:lpstr>ARM Templates: Configuring a Load Balancer</vt:lpstr>
      <vt:lpstr>Challenge #9 Let in the SSH in</vt:lpstr>
      <vt:lpstr>ARM Templates: VM Scale Sets – a better way!</vt:lpstr>
      <vt:lpstr>Challenge #10 A better way to HA</vt:lpstr>
      <vt:lpstr>ARM Templates: Configuration management via custom script extension</vt:lpstr>
      <vt:lpstr>Challenge #11 Configure the VM</vt:lpstr>
      <vt:lpstr>ARM Advanced Feature: Linked Templates</vt:lpstr>
      <vt:lpstr>Linked/Nested Templates</vt:lpstr>
      <vt:lpstr>PowerPoint Presentation</vt:lpstr>
      <vt:lpstr>What about linking to “private” templates?</vt:lpstr>
      <vt:lpstr>Challenge #12 Break it up!</vt:lpstr>
      <vt:lpstr>Desired State Configuration</vt:lpstr>
      <vt:lpstr>Desired State Configuration (aka DSC) Demo here…</vt:lpstr>
      <vt:lpstr>Desired State Configuration (aka DSC) Built in DSC Resources…</vt:lpstr>
      <vt:lpstr>Desired State Configuration (aka DSC) What goes where…</vt:lpstr>
      <vt:lpstr>A File Server!!!</vt:lpstr>
      <vt:lpstr>DSC Challenge #2 Hello World DSC</vt:lpstr>
      <vt:lpstr>Using DSC Resources How to fish for new ones…</vt:lpstr>
      <vt:lpstr>Using DSC Resources Once you find the droid you’re looking for…</vt:lpstr>
      <vt:lpstr>DSC Challenge #3 More complex DSC</vt:lpstr>
      <vt:lpstr>Composite DSC Let’s refactor out some common code…</vt:lpstr>
      <vt:lpstr>Composite DSC - Layout</vt:lpstr>
      <vt:lpstr>Packaging Your Composite Resource </vt:lpstr>
      <vt:lpstr>DSC Challenge #4 Composite DSC</vt:lpstr>
      <vt:lpstr>Bonus DSC Challenges</vt:lpstr>
      <vt:lpstr>Bonus DSC Challenge #1 Windows Web Server</vt:lpstr>
      <vt:lpstr>Bonus DSC Challenge #2 More complex DSC</vt:lpstr>
      <vt:lpstr>Bonus DSC Challenge #3 Composite DSC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2018-06-19T17:34:13Z</dcterms:created>
  <dcterms:modified xsi:type="dcterms:W3CDTF">2020-07-01T20:28:29Z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peterlau@microsoft.com</vt:lpwstr>
  </property>
  <property fmtid="{D5CDD505-2E9C-101B-9397-08002B2CF9AE}" pid="5" name="MSIP_Label_f42aa342-8706-4288-bd11-ebb85995028c_SetDate">
    <vt:lpwstr>2018-06-19T23:36:52.4309195Z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0x01010025EAA1C9FA0BC748BB09321A4F632E0C</vt:lpwstr>
  </property>
</Properties>
</file>